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sldIdLst>
    <p:sldId id="256" r:id="rId2"/>
    <p:sldId id="259" r:id="rId3"/>
    <p:sldId id="258" r:id="rId4"/>
    <p:sldId id="269" r:id="rId5"/>
    <p:sldId id="268" r:id="rId6"/>
    <p:sldId id="270" r:id="rId7"/>
    <p:sldId id="271" r:id="rId8"/>
    <p:sldId id="267" r:id="rId9"/>
    <p:sldId id="273" r:id="rId10"/>
    <p:sldId id="263" r:id="rId11"/>
    <p:sldId id="265" r:id="rId12"/>
    <p:sldId id="260" r:id="rId13"/>
    <p:sldId id="266" r:id="rId14"/>
    <p:sldId id="261" r:id="rId15"/>
    <p:sldId id="262" r:id="rId16"/>
    <p:sldId id="272" r:id="rId17"/>
    <p:sldId id="274"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D9CBB9-FC7F-4A05-8EDA-3DB00A8CFCA0}" v="2" dt="2024-04-25T18:13:29.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4/26/2024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68429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86858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2966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8971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4/26/2024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18769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27570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4/26/2024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29388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7871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95376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4/26/2024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11858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4/26/2024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9223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4/26/2024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6434410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0" r:id="rId5"/>
    <p:sldLayoutId id="2147483725" r:id="rId6"/>
    <p:sldLayoutId id="2147483726" r:id="rId7"/>
    <p:sldLayoutId id="2147483727" r:id="rId8"/>
    <p:sldLayoutId id="2147483728" r:id="rId9"/>
    <p:sldLayoutId id="2147483729" r:id="rId10"/>
    <p:sldLayoutId id="214748373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56F7F177-4AE8-4934-A7F6-B3910259F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DAC2350-FA6C-4B24-9A17-926C160E8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CA"/>
          </a:p>
        </p:txBody>
      </p:sp>
      <p:sp>
        <p:nvSpPr>
          <p:cNvPr id="48" name="Rectangle 47">
            <a:extLst>
              <a:ext uri="{FF2B5EF4-FFF2-40B4-BE49-F238E27FC236}">
                <a16:creationId xmlns:a16="http://schemas.microsoft.com/office/drawing/2014/main" id="{2A637C44-0146-4C54-A1A1-57BC8E6C3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bg1">
              <a:lumMod val="75000"/>
              <a:lumOff val="25000"/>
            </a:schemeClr>
          </a:solidFill>
          <a:ln w="6350" cap="sq" cmpd="sng" algn="ctr">
            <a:solidFill>
              <a:schemeClr val="tx1">
                <a:lumMod val="75000"/>
                <a:lumOff val="25000"/>
              </a:schemeClr>
            </a:solidFill>
            <a:prstDash val="solid"/>
            <a:miter lim="800000"/>
          </a:ln>
          <a:effectLst/>
        </p:spPr>
        <p:txBody>
          <a:bodyPr/>
          <a:lstStyle/>
          <a:p>
            <a:endParaRPr lang="en-CA"/>
          </a:p>
        </p:txBody>
      </p:sp>
      <p:sp>
        <p:nvSpPr>
          <p:cNvPr id="2" name="Title 1">
            <a:extLst>
              <a:ext uri="{FF2B5EF4-FFF2-40B4-BE49-F238E27FC236}">
                <a16:creationId xmlns:a16="http://schemas.microsoft.com/office/drawing/2014/main" id="{48E6572A-B76F-975B-EFB7-D1B94C6A0E7B}"/>
              </a:ext>
            </a:extLst>
          </p:cNvPr>
          <p:cNvSpPr>
            <a:spLocks noGrp="1"/>
          </p:cNvSpPr>
          <p:nvPr>
            <p:ph type="ctrTitle"/>
          </p:nvPr>
        </p:nvSpPr>
        <p:spPr>
          <a:xfrm>
            <a:off x="1241170" y="3755360"/>
            <a:ext cx="9732773" cy="1465112"/>
          </a:xfrm>
        </p:spPr>
        <p:txBody>
          <a:bodyPr vert="horz" lIns="91440" tIns="45720" rIns="91440" bIns="45720" rtlCol="0">
            <a:normAutofit/>
          </a:bodyPr>
          <a:lstStyle/>
          <a:p>
            <a:br>
              <a:rPr lang="en-US" sz="1600" b="1" dirty="0">
                <a:latin typeface="Amasis MT Pro Black" panose="02040A04050005020304" pitchFamily="18" charset="0"/>
              </a:rPr>
            </a:br>
            <a:br>
              <a:rPr lang="en-US" sz="1600" b="1" dirty="0">
                <a:latin typeface="Amasis MT Pro Black" panose="02040A04050005020304" pitchFamily="18" charset="0"/>
              </a:rPr>
            </a:br>
            <a:br>
              <a:rPr lang="en-US" sz="1600" b="1" dirty="0">
                <a:latin typeface="Amasis MT Pro Black" panose="02040A04050005020304" pitchFamily="18" charset="0"/>
              </a:rPr>
            </a:br>
            <a:r>
              <a:rPr lang="en-US" sz="4800" b="1" dirty="0"/>
              <a:t>GUEST SPEAKER PROFILES</a:t>
            </a:r>
            <a:endParaRPr lang="en-US" sz="4800" dirty="0"/>
          </a:p>
        </p:txBody>
      </p:sp>
      <p:sp>
        <p:nvSpPr>
          <p:cNvPr id="3" name="Subtitle 2">
            <a:extLst>
              <a:ext uri="{FF2B5EF4-FFF2-40B4-BE49-F238E27FC236}">
                <a16:creationId xmlns:a16="http://schemas.microsoft.com/office/drawing/2014/main" id="{CE881BF4-2577-5B33-3153-949323814BCA}"/>
              </a:ext>
            </a:extLst>
          </p:cNvPr>
          <p:cNvSpPr>
            <a:spLocks noGrp="1"/>
          </p:cNvSpPr>
          <p:nvPr>
            <p:ph type="subTitle" idx="1"/>
          </p:nvPr>
        </p:nvSpPr>
        <p:spPr>
          <a:xfrm>
            <a:off x="1371600" y="5220472"/>
            <a:ext cx="9517450" cy="638904"/>
          </a:xfrm>
        </p:spPr>
        <p:txBody>
          <a:bodyPr vert="horz" lIns="91440" tIns="45720" rIns="91440" bIns="45720" rtlCol="0">
            <a:normAutofit/>
          </a:bodyPr>
          <a:lstStyle/>
          <a:p>
            <a:pPr>
              <a:spcAft>
                <a:spcPts val="600"/>
              </a:spcAft>
            </a:pPr>
            <a:endParaRPr lang="en-US"/>
          </a:p>
          <a:p>
            <a:pPr>
              <a:spcAft>
                <a:spcPts val="600"/>
              </a:spcAft>
            </a:pPr>
            <a:endParaRPr lang="en-US"/>
          </a:p>
          <a:p>
            <a:pPr>
              <a:spcAft>
                <a:spcPts val="600"/>
              </a:spcAft>
            </a:pPr>
            <a:endParaRPr lang="en-US"/>
          </a:p>
          <a:p>
            <a:pPr>
              <a:spcAft>
                <a:spcPts val="600"/>
              </a:spcAft>
            </a:pPr>
            <a:endParaRPr lang="en-US"/>
          </a:p>
        </p:txBody>
      </p:sp>
      <p:sp>
        <p:nvSpPr>
          <p:cNvPr id="50" name="Rectangle 49">
            <a:extLst>
              <a:ext uri="{FF2B5EF4-FFF2-40B4-BE49-F238E27FC236}">
                <a16:creationId xmlns:a16="http://schemas.microsoft.com/office/drawing/2014/main" id="{6AB310E7-DE5C-4964-8CBB-E87A22B5B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52" name="Straight Connector 51">
            <a:extLst>
              <a:ext uri="{FF2B5EF4-FFF2-40B4-BE49-F238E27FC236}">
                <a16:creationId xmlns:a16="http://schemas.microsoft.com/office/drawing/2014/main" id="{BC6D0BA2-2FCA-496D-A55A-C56A7B3E09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A158404-99A1-4EB0-B63C-8744C273AC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1848EA8-FE52-4762-AE9B-5D1DD4C336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7B278C2-FC19-9F71-7E92-1BE3E403B58F}"/>
              </a:ext>
            </a:extLst>
          </p:cNvPr>
          <p:cNvPicPr>
            <a:picLocks noChangeAspect="1"/>
          </p:cNvPicPr>
          <p:nvPr/>
        </p:nvPicPr>
        <p:blipFill>
          <a:blip r:embed="rId2"/>
          <a:stretch>
            <a:fillRect/>
          </a:stretch>
        </p:blipFill>
        <p:spPr>
          <a:xfrm>
            <a:off x="2525956" y="1395172"/>
            <a:ext cx="7150670" cy="2216708"/>
          </a:xfrm>
          <a:prstGeom prst="rect">
            <a:avLst/>
          </a:prstGeom>
        </p:spPr>
      </p:pic>
    </p:spTree>
    <p:extLst>
      <p:ext uri="{BB962C8B-B14F-4D97-AF65-F5344CB8AC3E}">
        <p14:creationId xmlns:p14="http://schemas.microsoft.com/office/powerpoint/2010/main" val="617787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51" name="Rectangle 50">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p:nvSpPr>
          <p:cNvPr id="53" name="Rectangle 52">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Picture Placeholder 4" descr="Image preview">
            <a:extLst>
              <a:ext uri="{FF2B5EF4-FFF2-40B4-BE49-F238E27FC236}">
                <a16:creationId xmlns:a16="http://schemas.microsoft.com/office/drawing/2014/main" id="{514A6FA7-1238-0A5E-D7AC-B40FAB25F601}"/>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3808" r="44555" b="-2"/>
          <a:stretch/>
        </p:blipFill>
        <p:spPr bwMode="auto">
          <a:xfrm>
            <a:off x="234696" y="237744"/>
            <a:ext cx="3996183" cy="6382512"/>
          </a:xfrm>
          <a:prstGeom prst="rect">
            <a:avLst/>
          </a:prstGeom>
          <a:noFill/>
        </p:spPr>
      </p:pic>
      <p:sp>
        <p:nvSpPr>
          <p:cNvPr id="57" name="Rectangle 56">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CA"/>
          </a:p>
        </p:txBody>
      </p:sp>
      <p:sp>
        <p:nvSpPr>
          <p:cNvPr id="3" name="Title 2">
            <a:extLst>
              <a:ext uri="{FF2B5EF4-FFF2-40B4-BE49-F238E27FC236}">
                <a16:creationId xmlns:a16="http://schemas.microsoft.com/office/drawing/2014/main" id="{1F4CD261-F292-18EB-9A04-9B5A936FF001}"/>
              </a:ext>
            </a:extLst>
          </p:cNvPr>
          <p:cNvSpPr>
            <a:spLocks noGrp="1"/>
          </p:cNvSpPr>
          <p:nvPr>
            <p:ph type="title"/>
          </p:nvPr>
        </p:nvSpPr>
        <p:spPr>
          <a:xfrm>
            <a:off x="4465575" y="642593"/>
            <a:ext cx="7100350" cy="1746504"/>
          </a:xfrm>
        </p:spPr>
        <p:txBody>
          <a:bodyPr vert="horz" lIns="91440" tIns="45720" rIns="91440" bIns="45720" rtlCol="0" anchor="ctr">
            <a:normAutofit fontScale="90000"/>
          </a:bodyPr>
          <a:lstStyle/>
          <a:p>
            <a:pPr>
              <a:lnSpc>
                <a:spcPct val="90000"/>
              </a:lnSpc>
              <a:spcAft>
                <a:spcPts val="800"/>
              </a:spcAft>
            </a:pPr>
            <a:br>
              <a:rPr lang="en-US" sz="1600" b="1" dirty="0">
                <a:solidFill>
                  <a:schemeClr val="tx1">
                    <a:lumMod val="85000"/>
                    <a:lumOff val="15000"/>
                  </a:schemeClr>
                </a:solidFill>
              </a:rPr>
            </a:br>
            <a:r>
              <a:rPr lang="en-US" sz="2400" b="1" dirty="0">
                <a:solidFill>
                  <a:schemeClr val="tx1">
                    <a:lumMod val="85000"/>
                    <a:lumOff val="15000"/>
                  </a:schemeClr>
                </a:solidFill>
              </a:rPr>
              <a:t>Sergeant Robert Chevalier – </a:t>
            </a:r>
            <a:br>
              <a:rPr lang="en-US" sz="2400" b="1" dirty="0">
                <a:solidFill>
                  <a:schemeClr val="tx1">
                    <a:lumMod val="85000"/>
                    <a:lumOff val="15000"/>
                  </a:schemeClr>
                </a:solidFill>
              </a:rPr>
            </a:br>
            <a:r>
              <a:rPr lang="en-US" sz="2400" b="1" dirty="0">
                <a:solidFill>
                  <a:schemeClr val="tx1">
                    <a:lumMod val="85000"/>
                    <a:lumOff val="15000"/>
                  </a:schemeClr>
                </a:solidFill>
              </a:rPr>
              <a:t>Toronto Police Service</a:t>
            </a:r>
            <a:br>
              <a:rPr lang="en-US" sz="2400" b="1" dirty="0">
                <a:solidFill>
                  <a:schemeClr val="tx1">
                    <a:lumMod val="85000"/>
                    <a:lumOff val="15000"/>
                  </a:schemeClr>
                </a:solidFill>
              </a:rPr>
            </a:br>
            <a:r>
              <a:rPr lang="en-US" sz="2400" b="1" dirty="0">
                <a:solidFill>
                  <a:schemeClr val="tx1">
                    <a:lumMod val="85000"/>
                    <a:lumOff val="15000"/>
                  </a:schemeClr>
                </a:solidFill>
              </a:rPr>
              <a:t>Co-Chair – ‘Serving With Pride’</a:t>
            </a:r>
            <a:br>
              <a:rPr lang="en-US" sz="2400" b="1" dirty="0">
                <a:solidFill>
                  <a:schemeClr val="tx1">
                    <a:lumMod val="85000"/>
                    <a:lumOff val="15000"/>
                  </a:schemeClr>
                </a:solidFill>
              </a:rPr>
            </a:br>
            <a:br>
              <a:rPr lang="en-US" sz="1600" b="1" dirty="0">
                <a:solidFill>
                  <a:schemeClr val="tx1">
                    <a:lumMod val="85000"/>
                    <a:lumOff val="15000"/>
                  </a:schemeClr>
                </a:solidFill>
              </a:rPr>
            </a:br>
            <a:r>
              <a:rPr lang="en-US" sz="1800" i="1" dirty="0">
                <a:solidFill>
                  <a:schemeClr val="tx1">
                    <a:lumMod val="85000"/>
                    <a:lumOff val="15000"/>
                  </a:schemeClr>
                </a:solidFill>
              </a:rPr>
              <a:t>“</a:t>
            </a:r>
            <a:r>
              <a:rPr lang="en-US" sz="2000" i="1" u="sng" dirty="0">
                <a:solidFill>
                  <a:schemeClr val="tx1">
                    <a:lumMod val="85000"/>
                    <a:lumOff val="15000"/>
                  </a:schemeClr>
                </a:solidFill>
              </a:rPr>
              <a:t>Adding </a:t>
            </a:r>
            <a:r>
              <a:rPr lang="en-US" sz="2000" i="1" u="sng" dirty="0" err="1">
                <a:solidFill>
                  <a:schemeClr val="tx1">
                    <a:lumMod val="85000"/>
                    <a:lumOff val="15000"/>
                  </a:schemeClr>
                </a:solidFill>
              </a:rPr>
              <a:t>Colour</a:t>
            </a:r>
            <a:r>
              <a:rPr lang="en-US" sz="2000" i="1" u="sng" dirty="0">
                <a:solidFill>
                  <a:schemeClr val="tx1">
                    <a:lumMod val="85000"/>
                    <a:lumOff val="15000"/>
                  </a:schemeClr>
                </a:solidFill>
              </a:rPr>
              <a:t> to the Blue Line…Representing the 2SLGBTQIA+ Community.”</a:t>
            </a:r>
            <a:br>
              <a:rPr lang="en-US" sz="1600" dirty="0">
                <a:solidFill>
                  <a:schemeClr val="tx1">
                    <a:lumMod val="85000"/>
                    <a:lumOff val="15000"/>
                  </a:schemeClr>
                </a:solidFill>
              </a:rPr>
            </a:br>
            <a:endParaRPr lang="en-US" sz="1600"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19B59605-E167-94AB-7853-27850079476E}"/>
              </a:ext>
            </a:extLst>
          </p:cNvPr>
          <p:cNvSpPr>
            <a:spLocks noGrp="1"/>
          </p:cNvSpPr>
          <p:nvPr>
            <p:ph type="body" sz="half" idx="2"/>
          </p:nvPr>
        </p:nvSpPr>
        <p:spPr>
          <a:xfrm>
            <a:off x="4465575" y="2386584"/>
            <a:ext cx="7231125" cy="3995166"/>
          </a:xfrm>
        </p:spPr>
        <p:txBody>
          <a:bodyPr vert="horz" lIns="91440" tIns="45720" rIns="91440" bIns="45720" rtlCol="0">
            <a:normAutofit/>
          </a:bodyPr>
          <a:lstStyle/>
          <a:p>
            <a:pPr>
              <a:lnSpc>
                <a:spcPct val="90000"/>
              </a:lnSpc>
            </a:pPr>
            <a:r>
              <a:rPr lang="en-US" sz="1400" dirty="0">
                <a:effectLst/>
              </a:rPr>
              <a:t>Robert Chevalier grew up in Windsor, Ontario.  While in Windsor he completed his studies in Police Foundations at St. Clair College and continued his education at the University of Windsor. After his studies he went on to become a Windsor Police Auxiliary Officer. </a:t>
            </a:r>
          </a:p>
          <a:p>
            <a:pPr>
              <a:lnSpc>
                <a:spcPct val="90000"/>
              </a:lnSpc>
            </a:pPr>
            <a:r>
              <a:rPr lang="en-US" sz="1400" dirty="0">
                <a:effectLst/>
              </a:rPr>
              <a:t>In 2007 he was hired as a Police Constable with the Toronto Police Service. He worked in various capacities as; a Warrant Officer, Coach Officer, Detective Constable, a </a:t>
            </a:r>
            <a:r>
              <a:rPr lang="en-US" sz="1400" dirty="0" err="1">
                <a:effectLst/>
              </a:rPr>
              <a:t>Neighbourhood</a:t>
            </a:r>
            <a:r>
              <a:rPr lang="en-US" sz="1400" dirty="0">
                <a:effectLst/>
              </a:rPr>
              <a:t> Community Officer, and as the 2SLGBTQ+ Liaison Officer.</a:t>
            </a:r>
          </a:p>
          <a:p>
            <a:pPr>
              <a:lnSpc>
                <a:spcPct val="90000"/>
              </a:lnSpc>
            </a:pPr>
            <a:r>
              <a:rPr lang="en-US" sz="1400" dirty="0">
                <a:effectLst/>
              </a:rPr>
              <a:t>Robert was promoted in 2022 to Sergeant, and his current assignment is with the Community Partnerships and Engagement Unit as a Supervisor in the 2SLGBTQ+ Liaison Office.</a:t>
            </a:r>
          </a:p>
          <a:p>
            <a:pPr>
              <a:lnSpc>
                <a:spcPct val="90000"/>
              </a:lnSpc>
            </a:pPr>
            <a:r>
              <a:rPr lang="en-US" sz="1400" dirty="0">
                <a:effectLst/>
              </a:rPr>
              <a:t>Robert has been active with the Toronto Police Service’s PRIDE-Internal Support Network since 2014. He has held several positions on the executive and is currently the Co-Chair of the Network.  Robert has been a member of Serving with Pride since 2008, and joined the executive in 2022. He currently serves as the Co-Chair of that organization.</a:t>
            </a:r>
          </a:p>
          <a:p>
            <a:pPr>
              <a:lnSpc>
                <a:spcPct val="90000"/>
              </a:lnSpc>
            </a:pPr>
            <a:r>
              <a:rPr lang="en-US" sz="1400" dirty="0">
                <a:effectLst/>
              </a:rPr>
              <a:t>Most recently Robert has started a group for marginalized men focusing on asylum seekers, and people with limited social connections. The group’s name is BROS which means many things including; Belonging, Recovery, Openness, and Support.</a:t>
            </a:r>
          </a:p>
          <a:p>
            <a:pPr indent="-182880">
              <a:lnSpc>
                <a:spcPct val="90000"/>
              </a:lnSpc>
              <a:buFont typeface="Garamond" pitchFamily="18" charset="0"/>
              <a:buChar char="◦"/>
            </a:pPr>
            <a:endParaRPr lang="en-US" sz="1300" dirty="0">
              <a:effectLst/>
            </a:endParaRPr>
          </a:p>
        </p:txBody>
      </p:sp>
    </p:spTree>
    <p:extLst>
      <p:ext uri="{BB962C8B-B14F-4D97-AF65-F5344CB8AC3E}">
        <p14:creationId xmlns:p14="http://schemas.microsoft.com/office/powerpoint/2010/main" val="3816536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052" name="Rectangle 1051">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useBgFill="1">
        <p:nvSpPr>
          <p:cNvPr id="1054" name="Rectangle 1053">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58" name="Rectangle 1057">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Title 2">
            <a:extLst>
              <a:ext uri="{FF2B5EF4-FFF2-40B4-BE49-F238E27FC236}">
                <a16:creationId xmlns:a16="http://schemas.microsoft.com/office/drawing/2014/main" id="{28A3CDF7-F03D-DA4E-68B0-7D2D9DEFAF00}"/>
              </a:ext>
            </a:extLst>
          </p:cNvPr>
          <p:cNvSpPr>
            <a:spLocks noGrp="1"/>
          </p:cNvSpPr>
          <p:nvPr>
            <p:ph type="title"/>
          </p:nvPr>
        </p:nvSpPr>
        <p:spPr>
          <a:xfrm>
            <a:off x="868680" y="642593"/>
            <a:ext cx="6281928" cy="1744183"/>
          </a:xfrm>
        </p:spPr>
        <p:txBody>
          <a:bodyPr vert="horz" lIns="91440" tIns="45720" rIns="91440" bIns="45720" rtlCol="0" anchor="ctr">
            <a:normAutofit fontScale="90000"/>
          </a:bodyPr>
          <a:lstStyle/>
          <a:p>
            <a:pPr>
              <a:lnSpc>
                <a:spcPct val="90000"/>
              </a:lnSpc>
            </a:pPr>
            <a:br>
              <a:rPr lang="en-US" sz="1600" dirty="0">
                <a:solidFill>
                  <a:schemeClr val="tx1">
                    <a:lumMod val="85000"/>
                    <a:lumOff val="15000"/>
                  </a:schemeClr>
                </a:solidFill>
              </a:rPr>
            </a:br>
            <a:r>
              <a:rPr lang="en-US" sz="3600" b="1" dirty="0">
                <a:solidFill>
                  <a:schemeClr val="tx1">
                    <a:lumMod val="85000"/>
                    <a:lumOff val="15000"/>
                  </a:schemeClr>
                </a:solidFill>
              </a:rPr>
              <a:t>Inspector Jack </a:t>
            </a:r>
            <a:r>
              <a:rPr lang="en-US" sz="3600" b="1" dirty="0" err="1">
                <a:solidFill>
                  <a:schemeClr val="tx1">
                    <a:lumMod val="85000"/>
                    <a:lumOff val="15000"/>
                  </a:schemeClr>
                </a:solidFill>
              </a:rPr>
              <a:t>Gurr</a:t>
            </a:r>
            <a:br>
              <a:rPr lang="en-US" sz="3600" b="1" dirty="0">
                <a:solidFill>
                  <a:schemeClr val="tx1">
                    <a:lumMod val="85000"/>
                    <a:lumOff val="15000"/>
                  </a:schemeClr>
                </a:solidFill>
              </a:rPr>
            </a:br>
            <a:r>
              <a:rPr lang="en-US" sz="3600" b="1" dirty="0">
                <a:solidFill>
                  <a:schemeClr val="tx1">
                    <a:lumMod val="85000"/>
                    <a:lumOff val="15000"/>
                  </a:schemeClr>
                </a:solidFill>
              </a:rPr>
              <a:t>Toronto Police Service</a:t>
            </a:r>
            <a:br>
              <a:rPr lang="en-US" sz="3600" dirty="0">
                <a:solidFill>
                  <a:schemeClr val="tx1">
                    <a:lumMod val="85000"/>
                    <a:lumOff val="15000"/>
                  </a:schemeClr>
                </a:solidFill>
              </a:rPr>
            </a:br>
            <a:br>
              <a:rPr lang="en-US" sz="3600" dirty="0">
                <a:solidFill>
                  <a:schemeClr val="tx1">
                    <a:lumMod val="85000"/>
                    <a:lumOff val="15000"/>
                  </a:schemeClr>
                </a:solidFill>
              </a:rPr>
            </a:br>
            <a:r>
              <a:rPr lang="en-US" sz="2400" b="1" i="1" u="sng" dirty="0">
                <a:solidFill>
                  <a:schemeClr val="tx1">
                    <a:lumMod val="85000"/>
                    <a:lumOff val="15000"/>
                  </a:schemeClr>
                </a:solidFill>
              </a:rPr>
              <a:t>‘</a:t>
            </a:r>
            <a:r>
              <a:rPr lang="en-US" sz="2700" i="1" u="sng" dirty="0">
                <a:solidFill>
                  <a:schemeClr val="tx1">
                    <a:lumMod val="85000"/>
                    <a:lumOff val="15000"/>
                  </a:schemeClr>
                </a:solidFill>
              </a:rPr>
              <a:t>Managing the Protests and What We’ve Learned’</a:t>
            </a:r>
            <a:br>
              <a:rPr lang="en-US" sz="2700" dirty="0">
                <a:solidFill>
                  <a:schemeClr val="tx1">
                    <a:lumMod val="85000"/>
                    <a:lumOff val="15000"/>
                  </a:schemeClr>
                </a:solidFill>
              </a:rPr>
            </a:br>
            <a:endParaRPr lang="en-US" sz="2700"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284060BC-AD2D-F3F0-3305-25500183D643}"/>
              </a:ext>
            </a:extLst>
          </p:cNvPr>
          <p:cNvSpPr>
            <a:spLocks noGrp="1"/>
          </p:cNvSpPr>
          <p:nvPr>
            <p:ph type="body" sz="half" idx="2"/>
          </p:nvPr>
        </p:nvSpPr>
        <p:spPr>
          <a:xfrm>
            <a:off x="868680" y="2386584"/>
            <a:ext cx="6281928" cy="3995166"/>
          </a:xfrm>
        </p:spPr>
        <p:txBody>
          <a:bodyPr vert="horz" lIns="91440" tIns="45720" rIns="91440" bIns="45720" rtlCol="0">
            <a:normAutofit/>
          </a:bodyPr>
          <a:lstStyle/>
          <a:p>
            <a:pPr>
              <a:lnSpc>
                <a:spcPct val="90000"/>
              </a:lnSpc>
            </a:pPr>
            <a:r>
              <a:rPr lang="en-US" sz="1400" b="0" i="0" dirty="0">
                <a:effectLst/>
              </a:rPr>
              <a:t>Jack </a:t>
            </a:r>
            <a:r>
              <a:rPr lang="en-US" sz="1400" b="0" i="0" dirty="0" err="1">
                <a:effectLst/>
              </a:rPr>
              <a:t>Gurr</a:t>
            </a:r>
            <a:r>
              <a:rPr lang="en-US" sz="1400" b="0" i="0" dirty="0">
                <a:effectLst/>
              </a:rPr>
              <a:t> has 27 years of policing experience and currently holds the rank of Inspector with the Toronto Police Service. His first 10 years as a Constable were spent in many different roles including front-line response, as a community officer, a criminal investigator, and a Hate Crime investigator in the Intelligence Branch.</a:t>
            </a:r>
          </a:p>
          <a:p>
            <a:pPr>
              <a:lnSpc>
                <a:spcPct val="90000"/>
              </a:lnSpc>
            </a:pPr>
            <a:r>
              <a:rPr lang="en-US" sz="1400" b="0" i="0" dirty="0">
                <a:effectLst/>
              </a:rPr>
              <a:t>As a Supervisor, he gained experience on a divisional platoon, as a criminal investigator, and as a team lead on the implementation of a new records management system. Most interestingly, he worked on a criminal investigative task force created as a result of the G-20 World Leader Conference held in Toronto in 2010 to bring those who engaged in criminal acts to justice. In addition, Jack was the Operations Chief in the Operations Centre, and later gained valuable experience in Human Resources and hiring.  He also spent several years leading a platoon of front-line officers and investigators in a busy general response division.</a:t>
            </a:r>
          </a:p>
          <a:p>
            <a:pPr>
              <a:lnSpc>
                <a:spcPct val="90000"/>
              </a:lnSpc>
            </a:pPr>
            <a:r>
              <a:rPr lang="en-US" sz="1400" b="0" i="0" dirty="0">
                <a:effectLst/>
              </a:rPr>
              <a:t>As an Inspector, he led the Equity, Inclusion and Human Rights team to help foster a more inclusive and professional workplace. Most recently, as a result of the war in the Middle East, Jack has been assigned to “Project Resolute” in an operational capacity to lead the Service’s community deployment of officers. This has been an evolving period in Toronto, and, as a part-time member of the Public Order team for the last 23 years, a challenge Jack has been eager to be part of.</a:t>
            </a:r>
          </a:p>
          <a:p>
            <a:pPr indent="-182880">
              <a:lnSpc>
                <a:spcPct val="90000"/>
              </a:lnSpc>
              <a:buFont typeface="Garamond" pitchFamily="18" charset="0"/>
              <a:buChar char="◦"/>
            </a:pPr>
            <a:endParaRPr lang="en-US" sz="1300" dirty="0"/>
          </a:p>
        </p:txBody>
      </p:sp>
      <p:pic>
        <p:nvPicPr>
          <p:cNvPr id="1026" name="Picture 2" descr="Image preview">
            <a:extLst>
              <a:ext uri="{FF2B5EF4-FFF2-40B4-BE49-F238E27FC236}">
                <a16:creationId xmlns:a16="http://schemas.microsoft.com/office/drawing/2014/main" id="{A3D2E38A-9EED-AF6E-B730-E62D0DF08D44}"/>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28307" r="28559"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056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45" name="Rectangle 4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p:nvSpPr>
          <p:cNvPr id="47" name="Rectangle 46">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6" name="Picture Placeholder 5" descr="A person in a blue suit&#10;&#10;Description automatically generated">
            <a:extLst>
              <a:ext uri="{FF2B5EF4-FFF2-40B4-BE49-F238E27FC236}">
                <a16:creationId xmlns:a16="http://schemas.microsoft.com/office/drawing/2014/main" id="{D145ED15-E902-1DBB-54EF-4C0DD56BF9B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289" r="7326" b="-2"/>
          <a:stretch/>
        </p:blipFill>
        <p:spPr>
          <a:xfrm>
            <a:off x="234696" y="237744"/>
            <a:ext cx="3996183" cy="6382512"/>
          </a:xfrm>
          <a:prstGeom prst="rect">
            <a:avLst/>
          </a:prstGeom>
        </p:spPr>
      </p:pic>
      <p:sp>
        <p:nvSpPr>
          <p:cNvPr id="51" name="Rectangle 50">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CA"/>
          </a:p>
        </p:txBody>
      </p:sp>
      <p:sp>
        <p:nvSpPr>
          <p:cNvPr id="3" name="Title 2">
            <a:extLst>
              <a:ext uri="{FF2B5EF4-FFF2-40B4-BE49-F238E27FC236}">
                <a16:creationId xmlns:a16="http://schemas.microsoft.com/office/drawing/2014/main" id="{97C5A79A-43BE-AB80-8A42-70C37EAB4CED}"/>
              </a:ext>
            </a:extLst>
          </p:cNvPr>
          <p:cNvSpPr>
            <a:spLocks noGrp="1"/>
          </p:cNvSpPr>
          <p:nvPr>
            <p:ph type="title"/>
          </p:nvPr>
        </p:nvSpPr>
        <p:spPr>
          <a:xfrm>
            <a:off x="4965192" y="642593"/>
            <a:ext cx="6280826" cy="1746504"/>
          </a:xfrm>
        </p:spPr>
        <p:txBody>
          <a:bodyPr vert="horz" lIns="91440" tIns="45720" rIns="91440" bIns="45720" rtlCol="0" anchor="ctr">
            <a:normAutofit fontScale="90000"/>
          </a:bodyPr>
          <a:lstStyle/>
          <a:p>
            <a:pPr>
              <a:lnSpc>
                <a:spcPct val="90000"/>
              </a:lnSpc>
              <a:spcAft>
                <a:spcPts val="800"/>
              </a:spcAft>
            </a:pPr>
            <a:br>
              <a:rPr lang="en-US" sz="1200" i="1" dirty="0">
                <a:solidFill>
                  <a:schemeClr val="tx1">
                    <a:lumMod val="85000"/>
                    <a:lumOff val="15000"/>
                  </a:schemeClr>
                </a:solidFill>
              </a:rPr>
            </a:br>
            <a:br>
              <a:rPr lang="en-US" sz="1200" i="1" dirty="0">
                <a:solidFill>
                  <a:schemeClr val="tx1">
                    <a:lumMod val="85000"/>
                    <a:lumOff val="15000"/>
                  </a:schemeClr>
                </a:solidFill>
              </a:rPr>
            </a:br>
            <a:br>
              <a:rPr lang="en-US" sz="1200" i="1" dirty="0">
                <a:solidFill>
                  <a:schemeClr val="tx1">
                    <a:lumMod val="85000"/>
                    <a:lumOff val="15000"/>
                  </a:schemeClr>
                </a:solidFill>
              </a:rPr>
            </a:br>
            <a:r>
              <a:rPr lang="en-US" sz="3600" b="1" dirty="0">
                <a:solidFill>
                  <a:schemeClr val="tx1">
                    <a:lumMod val="85000"/>
                    <a:lumOff val="15000"/>
                  </a:schemeClr>
                </a:solidFill>
              </a:rPr>
              <a:t>Sam </a:t>
            </a:r>
            <a:r>
              <a:rPr lang="en-US" sz="3600" b="1" dirty="0" err="1">
                <a:solidFill>
                  <a:schemeClr val="tx1">
                    <a:lumMod val="85000"/>
                    <a:lumOff val="15000"/>
                  </a:schemeClr>
                </a:solidFill>
              </a:rPr>
              <a:t>Erry</a:t>
            </a:r>
            <a:r>
              <a:rPr lang="en-US" sz="3600" b="1" dirty="0">
                <a:solidFill>
                  <a:schemeClr val="tx1">
                    <a:lumMod val="85000"/>
                    <a:lumOff val="15000"/>
                  </a:schemeClr>
                </a:solidFill>
              </a:rPr>
              <a:t> </a:t>
            </a:r>
            <a:br>
              <a:rPr lang="en-US" sz="2800" b="1" dirty="0">
                <a:solidFill>
                  <a:schemeClr val="tx1">
                    <a:lumMod val="85000"/>
                    <a:lumOff val="15000"/>
                  </a:schemeClr>
                </a:solidFill>
              </a:rPr>
            </a:br>
            <a:r>
              <a:rPr lang="en-US" sz="2800" b="1" dirty="0">
                <a:solidFill>
                  <a:schemeClr val="tx1">
                    <a:lumMod val="85000"/>
                    <a:lumOff val="15000"/>
                  </a:schemeClr>
                </a:solidFill>
              </a:rPr>
              <a:t>CEO</a:t>
            </a:r>
            <a:br>
              <a:rPr lang="en-US" sz="2800" b="1" dirty="0">
                <a:solidFill>
                  <a:schemeClr val="tx1">
                    <a:lumMod val="85000"/>
                    <a:lumOff val="15000"/>
                  </a:schemeClr>
                </a:solidFill>
              </a:rPr>
            </a:br>
            <a:r>
              <a:rPr lang="en-US" sz="2800" b="1" dirty="0">
                <a:solidFill>
                  <a:schemeClr val="tx1">
                    <a:lumMod val="85000"/>
                    <a:lumOff val="15000"/>
                  </a:schemeClr>
                </a:solidFill>
              </a:rPr>
              <a:t>Former Deputy Solicitor General</a:t>
            </a:r>
            <a:br>
              <a:rPr lang="en-US" sz="1200" b="1" dirty="0">
                <a:solidFill>
                  <a:schemeClr val="tx1">
                    <a:lumMod val="85000"/>
                    <a:lumOff val="15000"/>
                  </a:schemeClr>
                </a:solidFill>
              </a:rPr>
            </a:br>
            <a:br>
              <a:rPr lang="en-US" sz="1200" b="1" i="1" dirty="0">
                <a:solidFill>
                  <a:schemeClr val="tx1">
                    <a:lumMod val="85000"/>
                    <a:lumOff val="15000"/>
                  </a:schemeClr>
                </a:solidFill>
              </a:rPr>
            </a:br>
            <a:r>
              <a:rPr lang="en-US" sz="2700" i="1" u="sng" dirty="0">
                <a:solidFill>
                  <a:schemeClr val="tx1">
                    <a:lumMod val="85000"/>
                    <a:lumOff val="15000"/>
                  </a:schemeClr>
                </a:solidFill>
              </a:rPr>
              <a:t>‘Inclusive Leadership to Enable Transformation</a:t>
            </a:r>
            <a:r>
              <a:rPr lang="en-US" sz="2700" b="1" i="1" u="sng" dirty="0">
                <a:solidFill>
                  <a:schemeClr val="tx1">
                    <a:lumMod val="85000"/>
                    <a:lumOff val="15000"/>
                  </a:schemeClr>
                </a:solidFill>
              </a:rPr>
              <a:t>’</a:t>
            </a:r>
            <a:br>
              <a:rPr lang="en-US" sz="2700" b="1" u="sng" dirty="0">
                <a:solidFill>
                  <a:schemeClr val="tx1">
                    <a:lumMod val="85000"/>
                    <a:lumOff val="15000"/>
                  </a:schemeClr>
                </a:solidFill>
              </a:rPr>
            </a:br>
            <a:r>
              <a:rPr lang="en-US" sz="1200" b="1" i="1" u="sng" dirty="0">
                <a:solidFill>
                  <a:schemeClr val="tx1">
                    <a:lumMod val="85000"/>
                    <a:lumOff val="15000"/>
                  </a:schemeClr>
                </a:solidFill>
              </a:rPr>
              <a:t> </a:t>
            </a:r>
            <a:br>
              <a:rPr lang="en-US" sz="1200" b="1" u="sng" dirty="0">
                <a:solidFill>
                  <a:schemeClr val="tx1">
                    <a:lumMod val="85000"/>
                    <a:lumOff val="15000"/>
                  </a:schemeClr>
                </a:solidFill>
              </a:rPr>
            </a:br>
            <a:endParaRPr lang="en-US" sz="1200" b="1" u="sng"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6D18E1D3-2970-36C2-AEEF-7274E5D463E2}"/>
              </a:ext>
            </a:extLst>
          </p:cNvPr>
          <p:cNvSpPr>
            <a:spLocks noGrp="1"/>
          </p:cNvSpPr>
          <p:nvPr>
            <p:ph type="body" sz="half" idx="2"/>
          </p:nvPr>
        </p:nvSpPr>
        <p:spPr>
          <a:xfrm>
            <a:off x="4602736" y="2461796"/>
            <a:ext cx="7354568" cy="4014216"/>
          </a:xfrm>
        </p:spPr>
        <p:txBody>
          <a:bodyPr vert="horz" lIns="91440" tIns="45720" rIns="91440" bIns="45720" rtlCol="0">
            <a:normAutofit fontScale="92500"/>
          </a:bodyPr>
          <a:lstStyle/>
          <a:p>
            <a:pPr>
              <a:lnSpc>
                <a:spcPct val="90000"/>
              </a:lnSpc>
            </a:pPr>
            <a:r>
              <a:rPr lang="en-US" sz="1200" dirty="0"/>
              <a:t>Sam is a values-based, transformational leader with a passion for coaching, mentoring and developing inspirational leaders. Sam has over 15 years senior executive experience in service delivery modernization, </a:t>
            </a:r>
            <a:r>
              <a:rPr lang="en-US" sz="1200" dirty="0" err="1"/>
              <a:t>publicprivate</a:t>
            </a:r>
            <a:r>
              <a:rPr lang="en-US" sz="1200" dirty="0"/>
              <a:t> partnerships, relationship management and commercial growth. Sam has proven capabilities in defining a strategic vision and developing a road map for results. </a:t>
            </a:r>
          </a:p>
          <a:p>
            <a:pPr>
              <a:lnSpc>
                <a:spcPct val="90000"/>
              </a:lnSpc>
            </a:pPr>
            <a:r>
              <a:rPr lang="en-US" sz="1200" dirty="0"/>
              <a:t>Sam held various senior executive positions in the government of Ontario including as Deputy Solicitor General and Deputy Minister of the </a:t>
            </a:r>
            <a:r>
              <a:rPr lang="en-US" sz="1200" dirty="0" err="1"/>
              <a:t>AntiRacism</a:t>
            </a:r>
            <a:r>
              <a:rPr lang="en-US" sz="1200" dirty="0"/>
              <a:t> Directorate. Prior to this he also served as Associate Deputy Minister, The Cabinet Office and Assistant Deputy Minister, Treasury Board Secretariat and </a:t>
            </a:r>
            <a:r>
              <a:rPr lang="en-US" sz="1200" dirty="0" err="1"/>
              <a:t>ServiceOntario</a:t>
            </a:r>
            <a:r>
              <a:rPr lang="en-US" sz="1200" dirty="0"/>
              <a:t>. </a:t>
            </a:r>
          </a:p>
          <a:p>
            <a:pPr>
              <a:lnSpc>
                <a:spcPct val="90000"/>
              </a:lnSpc>
            </a:pPr>
            <a:r>
              <a:rPr lang="en-US" sz="1200" dirty="0"/>
              <a:t>After a 20 year career in the public sector, Sam joined the private sector as Head and Executive Vice President at </a:t>
            </a:r>
            <a:r>
              <a:rPr lang="en-US" sz="1200" dirty="0" err="1"/>
              <a:t>Connexall</a:t>
            </a:r>
            <a:r>
              <a:rPr lang="en-US" sz="1200" dirty="0"/>
              <a:t> Inc. where he developed a strong executive team and enhanced </a:t>
            </a:r>
            <a:r>
              <a:rPr lang="en-US" sz="1200" dirty="0" err="1"/>
              <a:t>Connexall's</a:t>
            </a:r>
            <a:r>
              <a:rPr lang="en-US" sz="1200" dirty="0"/>
              <a:t> value-proposition in the global clinical software healthcare market. </a:t>
            </a:r>
          </a:p>
          <a:p>
            <a:pPr>
              <a:lnSpc>
                <a:spcPct val="90000"/>
              </a:lnSpc>
            </a:pPr>
            <a:r>
              <a:rPr lang="en-US" sz="1200" dirty="0"/>
              <a:t>Sam sits on several Boards including the Canadian Institute for Safety, Wellness and Performance and the Markham Board of Trade. Sam is currently President of Ai Genetics Inc, European Operations, Senior Partner at SRS Consulting Inc., and Executive Advisor to several private and public sector corporations including</a:t>
            </a:r>
          </a:p>
          <a:p>
            <a:pPr>
              <a:lnSpc>
                <a:spcPct val="90000"/>
              </a:lnSpc>
            </a:pPr>
            <a:r>
              <a:rPr lang="en-US" sz="1200" dirty="0"/>
              <a:t> </a:t>
            </a:r>
          </a:p>
          <a:p>
            <a:pPr>
              <a:lnSpc>
                <a:spcPct val="100000"/>
              </a:lnSpc>
              <a:spcBef>
                <a:spcPts val="0"/>
              </a:spcBef>
            </a:pPr>
            <a:r>
              <a:rPr lang="en-US" sz="1200" dirty="0"/>
              <a:t>• Serco Plc. (Canada) </a:t>
            </a:r>
          </a:p>
          <a:p>
            <a:pPr>
              <a:lnSpc>
                <a:spcPct val="100000"/>
              </a:lnSpc>
              <a:spcBef>
                <a:spcPts val="0"/>
              </a:spcBef>
            </a:pPr>
            <a:r>
              <a:rPr lang="en-US" sz="1200" dirty="0"/>
              <a:t>• </a:t>
            </a:r>
            <a:r>
              <a:rPr lang="en-US" sz="1200" dirty="0" err="1"/>
              <a:t>Bluedrop</a:t>
            </a:r>
            <a:r>
              <a:rPr lang="en-US" sz="1200" dirty="0"/>
              <a:t> Inc. (Global) </a:t>
            </a:r>
          </a:p>
          <a:p>
            <a:pPr>
              <a:lnSpc>
                <a:spcPct val="100000"/>
              </a:lnSpc>
              <a:spcBef>
                <a:spcPts val="0"/>
              </a:spcBef>
            </a:pPr>
            <a:r>
              <a:rPr lang="en-US" sz="1200" dirty="0"/>
              <a:t>• The School of Leadership Studies, Royal Roads University (British Columbia) </a:t>
            </a:r>
          </a:p>
          <a:p>
            <a:pPr>
              <a:lnSpc>
                <a:spcPct val="100000"/>
              </a:lnSpc>
              <a:spcBef>
                <a:spcPts val="0"/>
              </a:spcBef>
            </a:pPr>
            <a:r>
              <a:rPr lang="en-US" sz="1200" dirty="0"/>
              <a:t>• York Regional Police Service (Ontario) </a:t>
            </a:r>
          </a:p>
          <a:p>
            <a:pPr>
              <a:lnSpc>
                <a:spcPct val="100000"/>
              </a:lnSpc>
              <a:spcBef>
                <a:spcPts val="0"/>
              </a:spcBef>
            </a:pPr>
            <a:r>
              <a:rPr lang="en-US" sz="1200" dirty="0"/>
              <a:t>• Innovative Prison Systems Inc (Global) </a:t>
            </a:r>
          </a:p>
          <a:p>
            <a:pPr>
              <a:lnSpc>
                <a:spcPct val="100000"/>
              </a:lnSpc>
              <a:spcBef>
                <a:spcPts val="0"/>
              </a:spcBef>
            </a:pPr>
            <a:endParaRPr lang="en-US" sz="1200" dirty="0"/>
          </a:p>
          <a:p>
            <a:pPr>
              <a:lnSpc>
                <a:spcPct val="100000"/>
              </a:lnSpc>
              <a:spcBef>
                <a:spcPts val="0"/>
              </a:spcBef>
            </a:pPr>
            <a:r>
              <a:rPr lang="en-US" sz="1200" dirty="0"/>
              <a:t>Sam’s extensive expertise ranges topics such as: Values-Based Leadership; Justice and Healthcare sector modernization; Transportation; Enhancing the growth and value of commercial enterprises; Employee and Customer Engagement; Inclusion, Diversity and Anti-Racism.</a:t>
            </a:r>
          </a:p>
        </p:txBody>
      </p:sp>
    </p:spTree>
    <p:extLst>
      <p:ext uri="{BB962C8B-B14F-4D97-AF65-F5344CB8AC3E}">
        <p14:creationId xmlns:p14="http://schemas.microsoft.com/office/powerpoint/2010/main" val="329467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useBgFill="1">
        <p:nvSpPr>
          <p:cNvPr id="17" name="Rectangle 16">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Title 2">
            <a:extLst>
              <a:ext uri="{FF2B5EF4-FFF2-40B4-BE49-F238E27FC236}">
                <a16:creationId xmlns:a16="http://schemas.microsoft.com/office/drawing/2014/main" id="{3047232F-DD8B-DFA3-D861-D3BF80CEE9E4}"/>
              </a:ext>
            </a:extLst>
          </p:cNvPr>
          <p:cNvSpPr>
            <a:spLocks noGrp="1"/>
          </p:cNvSpPr>
          <p:nvPr>
            <p:ph type="title"/>
          </p:nvPr>
        </p:nvSpPr>
        <p:spPr>
          <a:xfrm>
            <a:off x="868680" y="457200"/>
            <a:ext cx="6281928" cy="1550562"/>
          </a:xfrm>
        </p:spPr>
        <p:txBody>
          <a:bodyPr vert="horz" lIns="91440" tIns="45720" rIns="91440" bIns="45720" rtlCol="0" anchor="ctr">
            <a:normAutofit fontScale="90000"/>
          </a:bodyPr>
          <a:lstStyle/>
          <a:p>
            <a:pPr>
              <a:lnSpc>
                <a:spcPct val="90000"/>
              </a:lnSpc>
              <a:spcAft>
                <a:spcPts val="800"/>
              </a:spcAft>
            </a:pPr>
            <a:br>
              <a:rPr lang="en-US" sz="2600" b="1" dirty="0">
                <a:solidFill>
                  <a:schemeClr val="tx1">
                    <a:lumMod val="85000"/>
                    <a:lumOff val="15000"/>
                  </a:schemeClr>
                </a:solidFill>
              </a:rPr>
            </a:br>
            <a:r>
              <a:rPr lang="en-US" sz="2600" b="1" dirty="0">
                <a:solidFill>
                  <a:schemeClr val="tx1">
                    <a:lumMod val="85000"/>
                    <a:lumOff val="15000"/>
                  </a:schemeClr>
                </a:solidFill>
              </a:rPr>
              <a:t>Lynn Logan, FCPA, FCA, MBA, ICD.D</a:t>
            </a:r>
            <a:br>
              <a:rPr lang="en-US" sz="2600" dirty="0">
                <a:solidFill>
                  <a:schemeClr val="tx1">
                    <a:lumMod val="85000"/>
                    <a:lumOff val="15000"/>
                  </a:schemeClr>
                </a:solidFill>
              </a:rPr>
            </a:br>
            <a:r>
              <a:rPr lang="en-US" sz="2600" b="1" dirty="0">
                <a:solidFill>
                  <a:schemeClr val="tx1">
                    <a:lumMod val="85000"/>
                    <a:lumOff val="15000"/>
                  </a:schemeClr>
                </a:solidFill>
              </a:rPr>
              <a:t>Vice President, Operations &amp; Finance</a:t>
            </a:r>
            <a:br>
              <a:rPr lang="en-US" sz="2600" dirty="0">
                <a:solidFill>
                  <a:schemeClr val="tx1">
                    <a:lumMod val="85000"/>
                    <a:lumOff val="15000"/>
                  </a:schemeClr>
                </a:solidFill>
              </a:rPr>
            </a:br>
            <a:r>
              <a:rPr lang="en-US" sz="2600" b="1" dirty="0">
                <a:solidFill>
                  <a:schemeClr val="tx1">
                    <a:lumMod val="85000"/>
                    <a:lumOff val="15000"/>
                  </a:schemeClr>
                </a:solidFill>
              </a:rPr>
              <a:t>Western University</a:t>
            </a:r>
            <a:br>
              <a:rPr lang="en-US" sz="2600" b="1" dirty="0">
                <a:solidFill>
                  <a:schemeClr val="tx1">
                    <a:lumMod val="85000"/>
                    <a:lumOff val="15000"/>
                  </a:schemeClr>
                </a:solidFill>
              </a:rPr>
            </a:br>
            <a:br>
              <a:rPr lang="en-US" sz="2600" b="1" dirty="0">
                <a:solidFill>
                  <a:schemeClr val="tx1">
                    <a:lumMod val="85000"/>
                    <a:lumOff val="15000"/>
                  </a:schemeClr>
                </a:solidFill>
              </a:rPr>
            </a:br>
            <a:r>
              <a:rPr lang="en-US" sz="2000" dirty="0">
                <a:solidFill>
                  <a:schemeClr val="tx1">
                    <a:lumMod val="85000"/>
                    <a:lumOff val="15000"/>
                  </a:schemeClr>
                </a:solidFill>
              </a:rPr>
              <a:t>‘</a:t>
            </a:r>
            <a:r>
              <a:rPr lang="en-US" sz="2000" i="1" u="sng" dirty="0">
                <a:solidFill>
                  <a:schemeClr val="tx1">
                    <a:lumMod val="85000"/>
                    <a:lumOff val="15000"/>
                  </a:schemeClr>
                </a:solidFill>
              </a:rPr>
              <a:t>Inclusive Leadership to Enable Transformation’</a:t>
            </a:r>
            <a:br>
              <a:rPr lang="en-US" sz="2000" u="sng" dirty="0">
                <a:solidFill>
                  <a:schemeClr val="tx1">
                    <a:lumMod val="85000"/>
                    <a:lumOff val="15000"/>
                  </a:schemeClr>
                </a:solidFill>
              </a:rPr>
            </a:br>
            <a:endParaRPr lang="en-US" sz="2000"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B93C8249-058E-E9E6-C254-57855670EC2A}"/>
              </a:ext>
            </a:extLst>
          </p:cNvPr>
          <p:cNvSpPr>
            <a:spLocks noGrp="1"/>
          </p:cNvSpPr>
          <p:nvPr>
            <p:ph type="body" sz="half" idx="2"/>
          </p:nvPr>
        </p:nvSpPr>
        <p:spPr>
          <a:xfrm>
            <a:off x="367373" y="2090057"/>
            <a:ext cx="7239785" cy="4310743"/>
          </a:xfrm>
        </p:spPr>
        <p:txBody>
          <a:bodyPr vert="horz" lIns="91440" tIns="45720" rIns="91440" bIns="45720" rtlCol="0">
            <a:normAutofit/>
          </a:bodyPr>
          <a:lstStyle/>
          <a:p>
            <a:pPr>
              <a:lnSpc>
                <a:spcPct val="90000"/>
              </a:lnSpc>
              <a:spcBef>
                <a:spcPts val="1200"/>
              </a:spcBef>
              <a:spcAft>
                <a:spcPts val="800"/>
              </a:spcAft>
            </a:pPr>
            <a:r>
              <a:rPr lang="en-US" sz="1200" dirty="0">
                <a:effectLst/>
              </a:rPr>
              <a:t>Lynn Logan is the Vice-President (Operations &amp; Finance) at Western University in London, Canada.  Prior to her current role, Lynn served as the Associate Vice-President (Finance &amp; Facilities) at Western and preceding that was the Associate Vice-President (Financial Services).  </a:t>
            </a:r>
          </a:p>
          <a:p>
            <a:pPr>
              <a:lnSpc>
                <a:spcPct val="90000"/>
              </a:lnSpc>
              <a:spcAft>
                <a:spcPts val="800"/>
              </a:spcAft>
            </a:pPr>
            <a:r>
              <a:rPr lang="en-US" sz="1200" dirty="0">
                <a:effectLst/>
              </a:rPr>
              <a:t>Before she arrived at Western in 2005, Lynn was Vice-President, Finance &amp; Corporate Services at St. Clair College in Windsor, Ontario.</a:t>
            </a:r>
          </a:p>
          <a:p>
            <a:pPr>
              <a:lnSpc>
                <a:spcPct val="90000"/>
              </a:lnSpc>
              <a:spcAft>
                <a:spcPts val="800"/>
              </a:spcAft>
            </a:pPr>
            <a:r>
              <a:rPr lang="en-US" sz="1200" dirty="0">
                <a:effectLst/>
              </a:rPr>
              <a:t>As Vice-President of Operations &amp; Finance (O&amp;F), Lynn’s portfolio includes overall responsibility for: Financial Services, Facilities Management and Capital Planning, Real Estate, University Legal Counsel, Housing, Hospitality and Retail Services, Campus Security and Emergency Services, and Internal Audit. The O&amp;F portfolio encompasses over 2,000 leaders and staff, and oversees approximately $1.5 billion of financial activities, in excess of $4 billion in investment assets, and the maintenance and operations of 100 buildings on campus, with over $300 million of projects under construction.  </a:t>
            </a:r>
          </a:p>
          <a:p>
            <a:pPr>
              <a:lnSpc>
                <a:spcPct val="90000"/>
              </a:lnSpc>
              <a:spcAft>
                <a:spcPts val="800"/>
              </a:spcAft>
            </a:pPr>
            <a:r>
              <a:rPr lang="en-US" sz="1200" dirty="0">
                <a:effectLst/>
              </a:rPr>
              <a:t>Lynn currently serves as Chair of Western’s Investment Committee, Past Chair of the Council of Senior Administrative Officers for the Council of Ontario Universities, Past Chair of the Board of Directors for United Way London and </a:t>
            </a:r>
            <a:r>
              <a:rPr lang="en-US" sz="1200" dirty="0" err="1">
                <a:effectLst/>
              </a:rPr>
              <a:t>Middlesex,and</a:t>
            </a:r>
            <a:r>
              <a:rPr lang="en-US" sz="1200" dirty="0">
                <a:effectLst/>
              </a:rPr>
              <a:t> is a Board Member of Western University Research Parks, and the Richard Ivey School of Business Foundation.</a:t>
            </a:r>
          </a:p>
          <a:p>
            <a:pPr>
              <a:lnSpc>
                <a:spcPct val="90000"/>
              </a:lnSpc>
              <a:spcAft>
                <a:spcPts val="800"/>
              </a:spcAft>
            </a:pPr>
            <a:r>
              <a:rPr lang="en-US" sz="1200" dirty="0">
                <a:effectLst/>
              </a:rPr>
              <a:t>Lynn received her MBA from the Ivey Business School at Western University and an </a:t>
            </a:r>
            <a:r>
              <a:rPr lang="en-US" sz="1200" dirty="0" err="1">
                <a:effectLst/>
              </a:rPr>
              <a:t>Honours</a:t>
            </a:r>
            <a:r>
              <a:rPr lang="en-US" sz="1200" dirty="0">
                <a:effectLst/>
              </a:rPr>
              <a:t> Bachelor of Commerce from the University of Windsor.  She holds the prestigious FCPA and FCA designation, in recognition of her exceptional service to the profession.  In 2021, Lynn completed the Directors Education Program at University of Toronto’s </a:t>
            </a:r>
            <a:r>
              <a:rPr lang="en-US" sz="1200" dirty="0" err="1">
                <a:effectLst/>
              </a:rPr>
              <a:t>Rotman</a:t>
            </a:r>
            <a:r>
              <a:rPr lang="en-US" sz="1200" dirty="0">
                <a:effectLst/>
              </a:rPr>
              <a:t> School of Management and received her ICD.D designation from the Institute of Corporate Directors. </a:t>
            </a:r>
          </a:p>
          <a:p>
            <a:pPr>
              <a:lnSpc>
                <a:spcPct val="90000"/>
              </a:lnSpc>
              <a:spcAft>
                <a:spcPts val="800"/>
              </a:spcAft>
            </a:pPr>
            <a:endParaRPr lang="en-US" sz="1200" dirty="0">
              <a:effectLst/>
            </a:endParaRPr>
          </a:p>
          <a:p>
            <a:pPr indent="-182880">
              <a:lnSpc>
                <a:spcPct val="90000"/>
              </a:lnSpc>
              <a:buFont typeface="Garamond" pitchFamily="18" charset="0"/>
              <a:buChar char="◦"/>
            </a:pPr>
            <a:endParaRPr lang="en-US" sz="700" dirty="0"/>
          </a:p>
        </p:txBody>
      </p:sp>
      <p:pic>
        <p:nvPicPr>
          <p:cNvPr id="6" name="Picture 5" descr="A picture containing person, wall&#10;&#10;Description automatically generated">
            <a:extLst>
              <a:ext uri="{FF2B5EF4-FFF2-40B4-BE49-F238E27FC236}">
                <a16:creationId xmlns:a16="http://schemas.microsoft.com/office/drawing/2014/main" id="{81865BDB-4C40-9FEE-0C48-5A9BB9C887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933" r="36934" b="2"/>
          <a:stretch/>
        </p:blipFill>
        <p:spPr bwMode="auto">
          <a:xfrm>
            <a:off x="7837371" y="237744"/>
            <a:ext cx="4124416" cy="6382512"/>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927508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44" name="Rectangle 43">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p:nvSpPr>
          <p:cNvPr id="46" name="Rectangle 45">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Picture Placeholder 4" descr="A person in a suit smiling&#10;&#10;Description automatically generated with medium confidence">
            <a:extLst>
              <a:ext uri="{FF2B5EF4-FFF2-40B4-BE49-F238E27FC236}">
                <a16:creationId xmlns:a16="http://schemas.microsoft.com/office/drawing/2014/main" id="{21AB219A-B052-0E4F-963A-07352A6896F7}"/>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5492" r="-2" b="-2"/>
          <a:stretch/>
        </p:blipFill>
        <p:spPr>
          <a:xfrm>
            <a:off x="234696" y="237744"/>
            <a:ext cx="3996183" cy="6382512"/>
          </a:xfrm>
          <a:prstGeom prst="rect">
            <a:avLst/>
          </a:prstGeom>
        </p:spPr>
      </p:pic>
      <p:sp>
        <p:nvSpPr>
          <p:cNvPr id="50" name="Rectangle 49">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CA"/>
          </a:p>
        </p:txBody>
      </p:sp>
      <p:sp>
        <p:nvSpPr>
          <p:cNvPr id="3" name="Title 2">
            <a:extLst>
              <a:ext uri="{FF2B5EF4-FFF2-40B4-BE49-F238E27FC236}">
                <a16:creationId xmlns:a16="http://schemas.microsoft.com/office/drawing/2014/main" id="{4C25D910-2EE3-ACBC-3FA9-124AC19ED19E}"/>
              </a:ext>
            </a:extLst>
          </p:cNvPr>
          <p:cNvSpPr>
            <a:spLocks noGrp="1"/>
          </p:cNvSpPr>
          <p:nvPr>
            <p:ph type="title"/>
          </p:nvPr>
        </p:nvSpPr>
        <p:spPr>
          <a:xfrm>
            <a:off x="4572000" y="642593"/>
            <a:ext cx="7156580" cy="1746504"/>
          </a:xfrm>
        </p:spPr>
        <p:txBody>
          <a:bodyPr vert="horz" lIns="91440" tIns="45720" rIns="91440" bIns="45720" rtlCol="0" anchor="ctr">
            <a:normAutofit fontScale="90000"/>
          </a:bodyPr>
          <a:lstStyle/>
          <a:p>
            <a:pPr>
              <a:lnSpc>
                <a:spcPct val="90000"/>
              </a:lnSpc>
            </a:pPr>
            <a:br>
              <a:rPr lang="en-US" sz="1600" dirty="0">
                <a:solidFill>
                  <a:schemeClr val="tx1">
                    <a:lumMod val="85000"/>
                    <a:lumOff val="15000"/>
                  </a:schemeClr>
                </a:solidFill>
              </a:rPr>
            </a:br>
            <a:r>
              <a:rPr lang="en-US" sz="2400" b="1" dirty="0">
                <a:solidFill>
                  <a:schemeClr val="tx1">
                    <a:lumMod val="85000"/>
                    <a:lumOff val="15000"/>
                  </a:schemeClr>
                </a:solidFill>
              </a:rPr>
              <a:t>Matt </a:t>
            </a:r>
            <a:r>
              <a:rPr lang="en-US" sz="2400" b="1" dirty="0" err="1">
                <a:solidFill>
                  <a:schemeClr val="tx1">
                    <a:lumMod val="85000"/>
                    <a:lumOff val="15000"/>
                  </a:schemeClr>
                </a:solidFill>
              </a:rPr>
              <a:t>Torigian</a:t>
            </a:r>
            <a:r>
              <a:rPr lang="en-US" sz="2400" b="1" dirty="0">
                <a:solidFill>
                  <a:schemeClr val="tx1">
                    <a:lumMod val="85000"/>
                    <a:lumOff val="15000"/>
                  </a:schemeClr>
                </a:solidFill>
              </a:rPr>
              <a:t> </a:t>
            </a:r>
            <a:br>
              <a:rPr lang="en-US" sz="2400" b="1" dirty="0">
                <a:solidFill>
                  <a:schemeClr val="tx1">
                    <a:lumMod val="85000"/>
                    <a:lumOff val="15000"/>
                  </a:schemeClr>
                </a:solidFill>
              </a:rPr>
            </a:br>
            <a:r>
              <a:rPr lang="en-US" sz="2400" b="1" dirty="0">
                <a:solidFill>
                  <a:schemeClr val="tx1">
                    <a:lumMod val="85000"/>
                    <a:lumOff val="15000"/>
                  </a:schemeClr>
                </a:solidFill>
              </a:rPr>
              <a:t>Chief Strategy Officer – Public Safety- Niche Technology</a:t>
            </a:r>
            <a:br>
              <a:rPr lang="en-US" sz="2400" dirty="0">
                <a:solidFill>
                  <a:schemeClr val="tx1">
                    <a:lumMod val="85000"/>
                    <a:lumOff val="15000"/>
                  </a:schemeClr>
                </a:solidFill>
              </a:rPr>
            </a:br>
            <a:br>
              <a:rPr lang="en-US" sz="2400" dirty="0">
                <a:solidFill>
                  <a:schemeClr val="tx1">
                    <a:lumMod val="85000"/>
                    <a:lumOff val="15000"/>
                  </a:schemeClr>
                </a:solidFill>
              </a:rPr>
            </a:br>
            <a:r>
              <a:rPr lang="en-US" sz="2200" dirty="0">
                <a:solidFill>
                  <a:schemeClr val="tx1">
                    <a:lumMod val="85000"/>
                    <a:lumOff val="15000"/>
                  </a:schemeClr>
                </a:solidFill>
              </a:rPr>
              <a:t>‘</a:t>
            </a:r>
            <a:r>
              <a:rPr lang="en-US" sz="2200" i="1" u="sng" dirty="0">
                <a:solidFill>
                  <a:schemeClr val="tx1">
                    <a:lumMod val="85000"/>
                    <a:lumOff val="15000"/>
                  </a:schemeClr>
                </a:solidFill>
              </a:rPr>
              <a:t>Inclusive Leadership to Enable Transformation’</a:t>
            </a:r>
            <a:br>
              <a:rPr lang="en-US" sz="2200" u="sng" dirty="0">
                <a:solidFill>
                  <a:schemeClr val="tx1">
                    <a:lumMod val="85000"/>
                    <a:lumOff val="15000"/>
                  </a:schemeClr>
                </a:solidFill>
              </a:rPr>
            </a:br>
            <a:br>
              <a:rPr lang="en-US" sz="1600" u="sng" dirty="0">
                <a:solidFill>
                  <a:schemeClr val="tx1">
                    <a:lumMod val="85000"/>
                    <a:lumOff val="15000"/>
                  </a:schemeClr>
                </a:solidFill>
              </a:rPr>
            </a:br>
            <a:endParaRPr lang="en-US" sz="1600"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C2E8038B-A967-2211-DE0E-78DC66290226}"/>
              </a:ext>
            </a:extLst>
          </p:cNvPr>
          <p:cNvSpPr>
            <a:spLocks noGrp="1"/>
          </p:cNvSpPr>
          <p:nvPr>
            <p:ph type="body" sz="half" idx="2"/>
          </p:nvPr>
        </p:nvSpPr>
        <p:spPr>
          <a:xfrm>
            <a:off x="4368039" y="2137719"/>
            <a:ext cx="7360541" cy="4077688"/>
          </a:xfrm>
        </p:spPr>
        <p:txBody>
          <a:bodyPr vert="horz" lIns="91440" tIns="45720" rIns="91440" bIns="45720" rtlCol="0">
            <a:normAutofit/>
          </a:bodyPr>
          <a:lstStyle/>
          <a:p>
            <a:pPr>
              <a:lnSpc>
                <a:spcPct val="90000"/>
              </a:lnSpc>
            </a:pPr>
            <a:r>
              <a:rPr lang="en-US" sz="1100" dirty="0">
                <a:effectLst/>
              </a:rPr>
              <a:t>Matt </a:t>
            </a:r>
            <a:r>
              <a:rPr lang="en-US" sz="1100" dirty="0" err="1">
                <a:effectLst/>
              </a:rPr>
              <a:t>Torigian</a:t>
            </a:r>
            <a:r>
              <a:rPr lang="en-US" sz="1100" dirty="0">
                <a:effectLst/>
              </a:rPr>
              <a:t> is an international leader in policing and security with a 35-year career involving all aspects of community safety, having served as Ontario’s Deputy Solicitor General and as chief of police for the Waterloo Regional Police Service. As a Distinguished Fellow at the Munk School of Global Affairs and Public Policy, Matt leads a global policing initiative, providing advice and assistance to government officials in the United States; Latin America; Europe, Africa, and the Caribbean on a range of challenging issues in criminal justice. Matt is a highly sought-after speaker at global conferences and events on contemporary matters of public safety and criminal justice. Matt is also designated as a Subject Matter Expert in policing by the International Association of Chiefs of Police, and provides strategic advice and independent reviews for governments, police services, and private technology-based companies. Additionally, as the Chief Strategy Officer for Niche Technology, Matt reports directly to the CEO on the future needs for police leaders worldwide. </a:t>
            </a:r>
          </a:p>
          <a:p>
            <a:pPr>
              <a:lnSpc>
                <a:spcPct val="90000"/>
              </a:lnSpc>
            </a:pPr>
            <a:r>
              <a:rPr lang="en-US" sz="1100" dirty="0">
                <a:effectLst/>
              </a:rPr>
              <a:t>Matt served as the Deputy Solicitor General of Community Safety from 2014–2018 and led a comprehensive community safety transformation through the passing of the Safer Ontario Act. Matt provided executive leadership for a portfolio that included the Ontario Provincial Police; public safety, including police education and training; the monitoring and inspections of police services and boards; the provincial security advisor; criminal intelligence services of Ontario; the death investigations system; and the Office of the Fire Marshal and Emergency Management. For a period, Matt was concurrently responsible for Ontario’s correctional system, with over 16,000 employees and an overall budget of approximately $3 billion CAD. </a:t>
            </a:r>
          </a:p>
          <a:p>
            <a:pPr>
              <a:lnSpc>
                <a:spcPct val="90000"/>
              </a:lnSpc>
            </a:pPr>
            <a:r>
              <a:rPr lang="en-US" sz="1100" dirty="0">
                <a:effectLst/>
              </a:rPr>
              <a:t>Prior to his appointment to the Ontario Public Service, Matt served 29 years with the Waterloo Regional Police Service and was appointed Waterloo Region’s fifth chief of police, a role he held for seven years. Matt is a past president of the Ontario Association of Chiefs of Police and served as a member of the board of directors with the Canadian Association of Chiefs of Police. </a:t>
            </a:r>
          </a:p>
          <a:p>
            <a:pPr>
              <a:lnSpc>
                <a:spcPct val="90000"/>
              </a:lnSpc>
            </a:pPr>
            <a:r>
              <a:rPr lang="en-US" sz="1100" dirty="0">
                <a:effectLst/>
              </a:rPr>
              <a:t>Matt is a published author and holds a Master of Public Administration from Western University and a Bachelor of Arts in Political Science from Wilfrid Laurier University. He is a graduate of the FBI National Academy in Quantico, Virginia, the FBI National Executive Institute, and was invested as an Officer of the Order of Merit of Police Forces in 2012, and in 2014 he proudly accepted the President’s Award from the Ontario Women in Law Enforcement (OWLE) for championing women in policing.  </a:t>
            </a:r>
          </a:p>
          <a:p>
            <a:pPr>
              <a:lnSpc>
                <a:spcPct val="90000"/>
              </a:lnSpc>
            </a:pPr>
            <a:r>
              <a:rPr lang="en-US" sz="1100" dirty="0">
                <a:effectLst/>
              </a:rPr>
              <a:t> </a:t>
            </a:r>
          </a:p>
          <a:p>
            <a:pPr indent="-182880">
              <a:lnSpc>
                <a:spcPct val="90000"/>
              </a:lnSpc>
              <a:buFont typeface="Garamond" pitchFamily="18" charset="0"/>
              <a:buChar char="◦"/>
            </a:pPr>
            <a:endParaRPr lang="en-US" sz="900" dirty="0"/>
          </a:p>
        </p:txBody>
      </p:sp>
    </p:spTree>
    <p:extLst>
      <p:ext uri="{BB962C8B-B14F-4D97-AF65-F5344CB8AC3E}">
        <p14:creationId xmlns:p14="http://schemas.microsoft.com/office/powerpoint/2010/main" val="166365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96" name="Rectangle 95">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useBgFill="1">
        <p:nvSpPr>
          <p:cNvPr id="98" name="Rectangle 97">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2" name="Rectangle 101">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Title 2">
            <a:extLst>
              <a:ext uri="{FF2B5EF4-FFF2-40B4-BE49-F238E27FC236}">
                <a16:creationId xmlns:a16="http://schemas.microsoft.com/office/drawing/2014/main" id="{1CF0FFB2-0128-C166-678D-45B46CA6FA2E}"/>
              </a:ext>
            </a:extLst>
          </p:cNvPr>
          <p:cNvSpPr>
            <a:spLocks noGrp="1"/>
          </p:cNvSpPr>
          <p:nvPr>
            <p:ph type="title"/>
          </p:nvPr>
        </p:nvSpPr>
        <p:spPr>
          <a:xfrm>
            <a:off x="868680" y="642593"/>
            <a:ext cx="6281928" cy="1744183"/>
          </a:xfrm>
        </p:spPr>
        <p:txBody>
          <a:bodyPr vert="horz" lIns="91440" tIns="45720" rIns="91440" bIns="45720" rtlCol="0" anchor="ctr">
            <a:normAutofit fontScale="90000"/>
          </a:bodyPr>
          <a:lstStyle/>
          <a:p>
            <a:pPr>
              <a:lnSpc>
                <a:spcPct val="90000"/>
              </a:lnSpc>
            </a:pPr>
            <a:br>
              <a:rPr lang="en-US" sz="1600" dirty="0">
                <a:solidFill>
                  <a:schemeClr val="tx1">
                    <a:lumMod val="85000"/>
                    <a:lumOff val="15000"/>
                  </a:schemeClr>
                </a:solidFill>
              </a:rPr>
            </a:br>
            <a:br>
              <a:rPr lang="en-US" sz="1600" dirty="0">
                <a:solidFill>
                  <a:schemeClr val="tx1">
                    <a:lumMod val="85000"/>
                    <a:lumOff val="15000"/>
                  </a:schemeClr>
                </a:solidFill>
              </a:rPr>
            </a:br>
            <a:r>
              <a:rPr lang="en-US" sz="2800" b="1" dirty="0">
                <a:solidFill>
                  <a:schemeClr val="tx1">
                    <a:lumMod val="85000"/>
                    <a:lumOff val="15000"/>
                  </a:schemeClr>
                </a:solidFill>
              </a:rPr>
              <a:t>Julie Craddock </a:t>
            </a:r>
            <a:br>
              <a:rPr lang="en-US" sz="2800" dirty="0">
                <a:solidFill>
                  <a:schemeClr val="tx1">
                    <a:lumMod val="85000"/>
                    <a:lumOff val="15000"/>
                  </a:schemeClr>
                </a:solidFill>
              </a:rPr>
            </a:br>
            <a:r>
              <a:rPr lang="en-US" sz="2800" b="1" dirty="0">
                <a:solidFill>
                  <a:schemeClr val="tx1">
                    <a:lumMod val="85000"/>
                    <a:lumOff val="15000"/>
                  </a:schemeClr>
                </a:solidFill>
              </a:rPr>
              <a:t>Deputy Chief Sarnia Police Service</a:t>
            </a:r>
            <a:br>
              <a:rPr lang="en-US" sz="2800" dirty="0">
                <a:solidFill>
                  <a:schemeClr val="tx1">
                    <a:lumMod val="85000"/>
                    <a:lumOff val="15000"/>
                  </a:schemeClr>
                </a:solidFill>
              </a:rPr>
            </a:br>
            <a:br>
              <a:rPr lang="en-US" sz="1600" dirty="0">
                <a:solidFill>
                  <a:schemeClr val="tx1">
                    <a:lumMod val="85000"/>
                    <a:lumOff val="15000"/>
                  </a:schemeClr>
                </a:solidFill>
              </a:rPr>
            </a:br>
            <a:r>
              <a:rPr lang="en-US" sz="2200" i="1" dirty="0">
                <a:solidFill>
                  <a:schemeClr val="tx1">
                    <a:lumMod val="85000"/>
                    <a:lumOff val="15000"/>
                  </a:schemeClr>
                </a:solidFill>
              </a:rPr>
              <a:t>‘</a:t>
            </a:r>
            <a:r>
              <a:rPr lang="en-US" sz="2200" i="1" u="sng" dirty="0">
                <a:solidFill>
                  <a:schemeClr val="tx1">
                    <a:lumMod val="85000"/>
                    <a:lumOff val="15000"/>
                  </a:schemeClr>
                </a:solidFill>
              </a:rPr>
              <a:t>Practicing Authentic Inclusion’</a:t>
            </a:r>
            <a:br>
              <a:rPr lang="en-US" sz="2200" u="sng" dirty="0">
                <a:solidFill>
                  <a:schemeClr val="tx1">
                    <a:lumMod val="85000"/>
                    <a:lumOff val="15000"/>
                  </a:schemeClr>
                </a:solidFill>
              </a:rPr>
            </a:br>
            <a:endParaRPr lang="en-US" sz="2200" u="sng"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63F09349-2054-D478-99BF-E15F1E7BAF65}"/>
              </a:ext>
            </a:extLst>
          </p:cNvPr>
          <p:cNvSpPr>
            <a:spLocks noGrp="1"/>
          </p:cNvSpPr>
          <p:nvPr>
            <p:ph type="body" sz="half" idx="2"/>
          </p:nvPr>
        </p:nvSpPr>
        <p:spPr>
          <a:xfrm>
            <a:off x="868680" y="2386583"/>
            <a:ext cx="6281928" cy="4023741"/>
          </a:xfrm>
        </p:spPr>
        <p:txBody>
          <a:bodyPr vert="horz" lIns="91440" tIns="45720" rIns="91440" bIns="45720" rtlCol="0">
            <a:normAutofit fontScale="92500" lnSpcReduction="20000"/>
          </a:bodyPr>
          <a:lstStyle/>
          <a:p>
            <a:pPr>
              <a:lnSpc>
                <a:spcPct val="90000"/>
              </a:lnSpc>
              <a:spcAft>
                <a:spcPts val="1000"/>
              </a:spcAft>
            </a:pPr>
            <a:r>
              <a:rPr lang="en-US" sz="1200" dirty="0">
                <a:effectLst/>
              </a:rPr>
              <a:t>Deputy Chief Julie Craddock began her career in 1994, as a member of the Ontario Provincial Police and was posted to northern Ontario.  She transferred to the Halton Regional Police Service in 1995 where she has encompassed a broad range of operational roles including Criminal Investigations, Traffic, Recruiting, Community Mobilization and Frontline Operations at rank levels spanning from Constable to Inspector. As the Manager of the Strategic Management Office, Julie was involved in a number of significant change initiatives, including the implementation and deployment of in-car cameras systems and automated </a:t>
            </a:r>
            <a:r>
              <a:rPr lang="en-US" sz="1200" dirty="0" err="1">
                <a:effectLst/>
              </a:rPr>
              <a:t>licence</a:t>
            </a:r>
            <a:r>
              <a:rPr lang="en-US" sz="1200" dirty="0">
                <a:effectLst/>
              </a:rPr>
              <a:t> plate technology (ALPR).</a:t>
            </a:r>
          </a:p>
          <a:p>
            <a:pPr>
              <a:lnSpc>
                <a:spcPct val="90000"/>
              </a:lnSpc>
              <a:spcAft>
                <a:spcPts val="1000"/>
              </a:spcAft>
            </a:pPr>
            <a:r>
              <a:rPr lang="en-US" sz="1200" dirty="0">
                <a:effectLst/>
              </a:rPr>
              <a:t>Julie became the first female and Indigenous Deputy Chief of the Sarnia Police Service March 2023.  She currently oversees the Community Support Division where she demonstrates a strong dedication to community safety and well-being, ensuring an effective response to a myriad of complex social issues through meaningful collaboration with community stakeholders, social service agencies, and municipal leaders. </a:t>
            </a:r>
          </a:p>
          <a:p>
            <a:pPr>
              <a:lnSpc>
                <a:spcPct val="90000"/>
              </a:lnSpc>
              <a:spcAft>
                <a:spcPts val="1000"/>
              </a:spcAft>
            </a:pPr>
            <a:r>
              <a:rPr lang="en-US" sz="1200" dirty="0">
                <a:effectLst/>
              </a:rPr>
              <a:t>She has demonstrated success leading multifaceted organizational redesign, building strong teams through an inclusive leadership style, and creating supportive and respectful work environments through an equity, diversity and inclusion lens.  She is a graduate of the Canadian Association of Chief’s of Police Executive Global Studies Program and is currently completing a BA in Equity, Diversity and Human Rights.  </a:t>
            </a:r>
          </a:p>
          <a:p>
            <a:pPr>
              <a:lnSpc>
                <a:spcPct val="90000"/>
              </a:lnSpc>
              <a:spcBef>
                <a:spcPts val="0"/>
              </a:spcBef>
              <a:spcAft>
                <a:spcPts val="1000"/>
              </a:spcAft>
            </a:pPr>
            <a:r>
              <a:rPr lang="en-US" sz="1200" dirty="0">
                <a:effectLst/>
              </a:rPr>
              <a:t>Julie is active on a number of committees at the local, provincial, and national level, including:</a:t>
            </a:r>
          </a:p>
          <a:p>
            <a:pPr marL="342900" lvl="0" indent="-182880">
              <a:lnSpc>
                <a:spcPct val="90000"/>
              </a:lnSpc>
              <a:spcBef>
                <a:spcPts val="0"/>
              </a:spcBef>
              <a:buFont typeface="Garamond" pitchFamily="18" charset="0"/>
              <a:buChar char="◦"/>
            </a:pPr>
            <a:r>
              <a:rPr lang="en-US" sz="1200" dirty="0">
                <a:effectLst/>
              </a:rPr>
              <a:t>OACP Equity, Diversity and Inclusion Committee (Co-Chair), </a:t>
            </a:r>
          </a:p>
          <a:p>
            <a:pPr marL="342900" lvl="0" indent="-182880">
              <a:lnSpc>
                <a:spcPct val="90000"/>
              </a:lnSpc>
              <a:spcBef>
                <a:spcPts val="0"/>
              </a:spcBef>
              <a:buFont typeface="Garamond" pitchFamily="18" charset="0"/>
              <a:buChar char="◦"/>
            </a:pPr>
            <a:r>
              <a:rPr lang="en-US" sz="1200" dirty="0">
                <a:effectLst/>
              </a:rPr>
              <a:t>IAWP Equity, Diversity and Inclusion Committee (Chair), </a:t>
            </a:r>
          </a:p>
          <a:p>
            <a:pPr marL="342900" lvl="0" indent="-182880">
              <a:lnSpc>
                <a:spcPct val="90000"/>
              </a:lnSpc>
              <a:spcBef>
                <a:spcPts val="0"/>
              </a:spcBef>
              <a:buFont typeface="Garamond" pitchFamily="18" charset="0"/>
              <a:buChar char="◦"/>
            </a:pPr>
            <a:r>
              <a:rPr lang="en-US" sz="1200" dirty="0">
                <a:effectLst/>
              </a:rPr>
              <a:t>Sarnia-Lambton Community Safety and Well-Being Systems Leadership Group (Chair) </a:t>
            </a:r>
          </a:p>
          <a:p>
            <a:pPr marL="342900" lvl="0" indent="-182880">
              <a:lnSpc>
                <a:spcPct val="90000"/>
              </a:lnSpc>
              <a:spcBef>
                <a:spcPts val="0"/>
              </a:spcBef>
              <a:spcAft>
                <a:spcPts val="1000"/>
              </a:spcAft>
              <a:buFont typeface="Garamond" pitchFamily="18" charset="0"/>
              <a:buChar char="◦"/>
            </a:pPr>
            <a:r>
              <a:rPr lang="en-US" sz="1200" dirty="0">
                <a:effectLst/>
              </a:rPr>
              <a:t>Board of Directors for Sarnia-Lambton Rebound (which offer a wide range of supportive and proactive programming to empower children, youth and their families).  </a:t>
            </a:r>
            <a:endParaRPr lang="en-US" sz="1200" dirty="0"/>
          </a:p>
          <a:p>
            <a:pPr lvl="0">
              <a:lnSpc>
                <a:spcPct val="90000"/>
              </a:lnSpc>
              <a:spcBef>
                <a:spcPts val="0"/>
              </a:spcBef>
              <a:spcAft>
                <a:spcPts val="1000"/>
              </a:spcAft>
            </a:pPr>
            <a:r>
              <a:rPr lang="en-US" sz="1200" dirty="0">
                <a:effectLst/>
              </a:rPr>
              <a:t>Julie is a proud member of </a:t>
            </a:r>
            <a:r>
              <a:rPr lang="en-US" sz="1200" dirty="0" err="1">
                <a:effectLst/>
              </a:rPr>
              <a:t>Beausoleil</a:t>
            </a:r>
            <a:r>
              <a:rPr lang="en-US" sz="1200" dirty="0">
                <a:effectLst/>
              </a:rPr>
              <a:t> First Nation (Christian Island), and 2 of her 4 children are police officers with the Nishnawbe Aski Police Service, Canada’s largest Indigenous police service.  Her husband Shawn is a Corporal with the Royal Canadian Mounted Police</a:t>
            </a:r>
            <a:r>
              <a:rPr lang="en-US" sz="1100" dirty="0">
                <a:effectLst/>
              </a:rPr>
              <a:t>.</a:t>
            </a:r>
          </a:p>
          <a:p>
            <a:pPr indent="-182880">
              <a:lnSpc>
                <a:spcPct val="90000"/>
              </a:lnSpc>
              <a:buFont typeface="Garamond" pitchFamily="18" charset="0"/>
              <a:buChar char="◦"/>
            </a:pPr>
            <a:endParaRPr lang="en-US" sz="700" dirty="0"/>
          </a:p>
        </p:txBody>
      </p:sp>
      <p:pic>
        <p:nvPicPr>
          <p:cNvPr id="5" name="Picture Placeholder 4" descr="A person in a uniform&#10;&#10;Description automatically generated">
            <a:extLst>
              <a:ext uri="{FF2B5EF4-FFF2-40B4-BE49-F238E27FC236}">
                <a16:creationId xmlns:a16="http://schemas.microsoft.com/office/drawing/2014/main" id="{D495ED30-E3D8-0C27-E184-4BB3D15989D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 b="20690"/>
          <a:stretch/>
        </p:blipFill>
        <p:spPr>
          <a:xfrm>
            <a:off x="7837371" y="237744"/>
            <a:ext cx="4124416" cy="6382512"/>
          </a:xfrm>
          <a:prstGeom prst="rect">
            <a:avLst/>
          </a:prstGeom>
        </p:spPr>
      </p:pic>
    </p:spTree>
    <p:extLst>
      <p:ext uri="{BB962C8B-B14F-4D97-AF65-F5344CB8AC3E}">
        <p14:creationId xmlns:p14="http://schemas.microsoft.com/office/powerpoint/2010/main" val="268594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035" name="Rectangle 103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p:nvSpPr>
          <p:cNvPr id="1037" name="Rectangle 1036">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1026" name="Picture 2" descr="Image preview">
            <a:extLst>
              <a:ext uri="{FF2B5EF4-FFF2-40B4-BE49-F238E27FC236}">
                <a16:creationId xmlns:a16="http://schemas.microsoft.com/office/drawing/2014/main" id="{250B5D89-83C6-C4BB-A725-FB47FEE113F0}"/>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31478" r="26730" b="2"/>
          <a:stretch/>
        </p:blipFill>
        <p:spPr bwMode="auto">
          <a:xfrm>
            <a:off x="234696" y="237744"/>
            <a:ext cx="3996183" cy="6382512"/>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CA"/>
          </a:p>
        </p:txBody>
      </p:sp>
      <p:sp>
        <p:nvSpPr>
          <p:cNvPr id="3" name="Title 2">
            <a:extLst>
              <a:ext uri="{FF2B5EF4-FFF2-40B4-BE49-F238E27FC236}">
                <a16:creationId xmlns:a16="http://schemas.microsoft.com/office/drawing/2014/main" id="{3257CDC6-3EE6-5A87-9DF1-65253871EA74}"/>
              </a:ext>
            </a:extLst>
          </p:cNvPr>
          <p:cNvSpPr>
            <a:spLocks noGrp="1"/>
          </p:cNvSpPr>
          <p:nvPr>
            <p:ph type="title"/>
          </p:nvPr>
        </p:nvSpPr>
        <p:spPr>
          <a:xfrm>
            <a:off x="4465575" y="374904"/>
            <a:ext cx="7269225" cy="2014193"/>
          </a:xfrm>
        </p:spPr>
        <p:txBody>
          <a:bodyPr vert="horz" lIns="91440" tIns="45720" rIns="91440" bIns="45720" rtlCol="0" anchor="ctr">
            <a:normAutofit fontScale="90000"/>
          </a:bodyPr>
          <a:lstStyle/>
          <a:p>
            <a:pPr>
              <a:lnSpc>
                <a:spcPct val="90000"/>
              </a:lnSpc>
            </a:pPr>
            <a:br>
              <a:rPr lang="en-US" sz="4000" b="1" dirty="0">
                <a:solidFill>
                  <a:schemeClr val="tx1">
                    <a:lumMod val="85000"/>
                    <a:lumOff val="15000"/>
                  </a:schemeClr>
                </a:solidFill>
              </a:rPr>
            </a:br>
            <a:r>
              <a:rPr lang="en-US" sz="4000" b="1" dirty="0">
                <a:solidFill>
                  <a:schemeClr val="tx1">
                    <a:lumMod val="85000"/>
                    <a:lumOff val="15000"/>
                  </a:schemeClr>
                </a:solidFill>
              </a:rPr>
              <a:t>Jacqueline Edwards</a:t>
            </a:r>
            <a:br>
              <a:rPr lang="en-US" sz="4000" b="1" dirty="0">
                <a:solidFill>
                  <a:schemeClr val="tx1">
                    <a:lumMod val="85000"/>
                    <a:lumOff val="15000"/>
                  </a:schemeClr>
                </a:solidFill>
              </a:rPr>
            </a:br>
            <a:r>
              <a:rPr lang="en-US" sz="4000" b="1" dirty="0">
                <a:solidFill>
                  <a:schemeClr val="tx1">
                    <a:lumMod val="85000"/>
                    <a:lumOff val="15000"/>
                  </a:schemeClr>
                </a:solidFill>
              </a:rPr>
              <a:t>President </a:t>
            </a:r>
            <a:r>
              <a:rPr lang="en-US" sz="4800" b="1" dirty="0">
                <a:solidFill>
                  <a:schemeClr val="tx1">
                    <a:lumMod val="85000"/>
                    <a:lumOff val="15000"/>
                  </a:schemeClr>
                </a:solidFill>
              </a:rPr>
              <a:t>– </a:t>
            </a:r>
            <a:br>
              <a:rPr lang="en-US" sz="4800" b="1" dirty="0">
                <a:solidFill>
                  <a:schemeClr val="tx1">
                    <a:lumMod val="85000"/>
                    <a:lumOff val="15000"/>
                  </a:schemeClr>
                </a:solidFill>
              </a:rPr>
            </a:br>
            <a:r>
              <a:rPr lang="en-US" sz="3600" b="1" dirty="0">
                <a:solidFill>
                  <a:schemeClr val="tx1">
                    <a:lumMod val="85000"/>
                    <a:lumOff val="15000"/>
                  </a:schemeClr>
                </a:solidFill>
              </a:rPr>
              <a:t>Association of Black Law Enforcers</a:t>
            </a:r>
            <a:br>
              <a:rPr lang="en-US" sz="3600" b="1" dirty="0">
                <a:solidFill>
                  <a:schemeClr val="tx1">
                    <a:lumMod val="85000"/>
                    <a:lumOff val="15000"/>
                  </a:schemeClr>
                </a:solidFill>
              </a:rPr>
            </a:br>
            <a:r>
              <a:rPr lang="en-US" sz="3600" dirty="0">
                <a:solidFill>
                  <a:schemeClr val="tx1">
                    <a:lumMod val="85000"/>
                    <a:lumOff val="15000"/>
                  </a:schemeClr>
                </a:solidFill>
              </a:rPr>
              <a:t>‘</a:t>
            </a:r>
            <a:r>
              <a:rPr lang="en-US" sz="3600" i="1" u="sng" dirty="0">
                <a:solidFill>
                  <a:schemeClr val="tx1">
                    <a:lumMod val="85000"/>
                    <a:lumOff val="15000"/>
                  </a:schemeClr>
                </a:solidFill>
              </a:rPr>
              <a:t>Practicing Authentic Inclusion’</a:t>
            </a:r>
            <a:br>
              <a:rPr lang="en-US" sz="3600" u="sng" dirty="0">
                <a:solidFill>
                  <a:schemeClr val="tx1">
                    <a:lumMod val="85000"/>
                    <a:lumOff val="15000"/>
                  </a:schemeClr>
                </a:solidFill>
              </a:rPr>
            </a:br>
            <a:endParaRPr lang="en-US" sz="3600" b="1"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61B2719B-0DD2-51E3-358B-C9FA926293A0}"/>
              </a:ext>
            </a:extLst>
          </p:cNvPr>
          <p:cNvSpPr>
            <a:spLocks noGrp="1"/>
          </p:cNvSpPr>
          <p:nvPr>
            <p:ph type="body" sz="half" idx="2"/>
          </p:nvPr>
        </p:nvSpPr>
        <p:spPr>
          <a:xfrm>
            <a:off x="4465574" y="2526257"/>
            <a:ext cx="7269224" cy="3807867"/>
          </a:xfrm>
        </p:spPr>
        <p:txBody>
          <a:bodyPr vert="horz" lIns="91440" tIns="45720" rIns="91440" bIns="45720" rtlCol="0">
            <a:normAutofit lnSpcReduction="10000"/>
          </a:bodyPr>
          <a:lstStyle/>
          <a:p>
            <a:pPr>
              <a:lnSpc>
                <a:spcPct val="90000"/>
              </a:lnSpc>
            </a:pPr>
            <a:endParaRPr lang="en-US" sz="1200" dirty="0">
              <a:effectLst/>
            </a:endParaRPr>
          </a:p>
          <a:p>
            <a:pPr>
              <a:lnSpc>
                <a:spcPct val="90000"/>
              </a:lnSpc>
            </a:pPr>
            <a:r>
              <a:rPr lang="en-US" sz="1200" dirty="0">
                <a:effectLst/>
              </a:rPr>
              <a:t>I am entering my 28th year as a federal employee with the Correctional Service of Canada (CSC) and have risen through the organization as I assumed positions with increased responsibility at the institutional, regional, national and senior management levels. My work experience includes frontline Correctional Officer, Offender Case Management, Correctional Program Management, Recruitment and Staffing, Community Outreach and Citizen Engagement, Ethnocultural Services, </a:t>
            </a:r>
            <a:r>
              <a:rPr lang="en-US" sz="1200" dirty="0" err="1">
                <a:effectLst/>
              </a:rPr>
              <a:t>Labour</a:t>
            </a:r>
            <a:r>
              <a:rPr lang="en-US" sz="1200" dirty="0">
                <a:effectLst/>
              </a:rPr>
              <a:t> Relations, Parliamentary Affairs, Aboriginal Initiatives as well as Assistant Warden, Management Services at a maximum-security institution for men in the Ontario Region. I am known within my department for championing change in the areas of Equity, Inclusion and Diversity and more recently Anti-Racism.</a:t>
            </a:r>
          </a:p>
          <a:p>
            <a:pPr>
              <a:lnSpc>
                <a:spcPct val="90000"/>
              </a:lnSpc>
            </a:pPr>
            <a:br>
              <a:rPr lang="en-US" sz="1200" dirty="0">
                <a:effectLst/>
              </a:rPr>
            </a:br>
            <a:r>
              <a:rPr lang="en-US" sz="1200" dirty="0">
                <a:effectLst/>
              </a:rPr>
              <a:t>My involvement with the Association of Black Law Enforcers (A.B.L.E.) dates back to the inaugural Ball held in 1993. This historic event had a very personal meaning to me and my family when as a student at Humber College, I was the very proud and privileged recipient of the first ‘A.B.L.E Award’, in recognition of academic excellence and service to the community. This introduction and my subsequent involvement in various capacities as a member of the association has impacted me in profound ways in both my professional and personal life. Thirty years later, I have the </a:t>
            </a:r>
            <a:r>
              <a:rPr lang="en-US" sz="1200" dirty="0" err="1">
                <a:effectLst/>
              </a:rPr>
              <a:t>honour</a:t>
            </a:r>
            <a:r>
              <a:rPr lang="en-US" sz="1200" dirty="0">
                <a:effectLst/>
              </a:rPr>
              <a:t> of being part of the leadership team entrusted with guiding the way forward and building on the legacy of the great leaders before me who dared, cared and challenged systemic racism, unfair treatment and the inequitable delivery of services. I have fully embraced that same sense of responsibility and have acted in the spirit of improving the image of law enforcement by working with my fellow Board members, allies and partners in our community, to create a public safety system that reflects the principles of equity and justice for all.</a:t>
            </a:r>
            <a:br>
              <a:rPr lang="en-US" sz="1200" dirty="0">
                <a:effectLst/>
              </a:rPr>
            </a:br>
            <a:br>
              <a:rPr lang="en-US" sz="1200" dirty="0">
                <a:effectLst/>
              </a:rPr>
            </a:br>
            <a:r>
              <a:rPr lang="en-US" sz="1200" dirty="0">
                <a:effectLst/>
              </a:rPr>
              <a:t>Although progress has been made, a significant amount of work and healing is still required at all levels and in every sector of the criminal justice system. My life’s work has culminated in being able to provide support, advocacy, and leadership to issues related to equity, diversity and inclusion within the context of the criminal justice system and my community. </a:t>
            </a:r>
          </a:p>
          <a:p>
            <a:pPr indent="-182880">
              <a:lnSpc>
                <a:spcPct val="90000"/>
              </a:lnSpc>
              <a:buFont typeface="Garamond" pitchFamily="18" charset="0"/>
              <a:buChar char="◦"/>
            </a:pPr>
            <a:endParaRPr lang="en-US" sz="1000" dirty="0"/>
          </a:p>
        </p:txBody>
      </p:sp>
    </p:spTree>
    <p:extLst>
      <p:ext uri="{BB962C8B-B14F-4D97-AF65-F5344CB8AC3E}">
        <p14:creationId xmlns:p14="http://schemas.microsoft.com/office/powerpoint/2010/main" val="3488625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035" name="Rectangle 103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useBgFill="1">
        <p:nvSpPr>
          <p:cNvPr id="1037" name="Rectangle 1036">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41" name="Rectangle 1040">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Title 2">
            <a:extLst>
              <a:ext uri="{FF2B5EF4-FFF2-40B4-BE49-F238E27FC236}">
                <a16:creationId xmlns:a16="http://schemas.microsoft.com/office/drawing/2014/main" id="{AC675A6A-20DF-1C15-EB0D-B6EBE6994E9C}"/>
              </a:ext>
            </a:extLst>
          </p:cNvPr>
          <p:cNvSpPr>
            <a:spLocks noGrp="1"/>
          </p:cNvSpPr>
          <p:nvPr>
            <p:ph type="title"/>
          </p:nvPr>
        </p:nvSpPr>
        <p:spPr>
          <a:xfrm>
            <a:off x="868680" y="374905"/>
            <a:ext cx="6281928" cy="2011872"/>
          </a:xfrm>
        </p:spPr>
        <p:txBody>
          <a:bodyPr vert="horz" lIns="91440" tIns="45720" rIns="91440" bIns="45720" rtlCol="0" anchor="ctr">
            <a:normAutofit fontScale="90000"/>
          </a:bodyPr>
          <a:lstStyle/>
          <a:p>
            <a:pPr>
              <a:lnSpc>
                <a:spcPct val="90000"/>
              </a:lnSpc>
            </a:pPr>
            <a:br>
              <a:rPr lang="en-US" sz="3700" b="1" dirty="0">
                <a:solidFill>
                  <a:schemeClr val="tx1">
                    <a:lumMod val="85000"/>
                    <a:lumOff val="15000"/>
                  </a:schemeClr>
                </a:solidFill>
              </a:rPr>
            </a:br>
            <a:r>
              <a:rPr lang="en-US" sz="3700" b="1" dirty="0">
                <a:solidFill>
                  <a:schemeClr val="tx1">
                    <a:lumMod val="85000"/>
                    <a:lumOff val="15000"/>
                  </a:schemeClr>
                </a:solidFill>
              </a:rPr>
              <a:t>Vicki Monto</a:t>
            </a:r>
            <a:br>
              <a:rPr lang="en-US" sz="3700" b="1" dirty="0">
                <a:solidFill>
                  <a:schemeClr val="tx1">
                    <a:lumMod val="85000"/>
                    <a:lumOff val="15000"/>
                  </a:schemeClr>
                </a:solidFill>
              </a:rPr>
            </a:br>
            <a:r>
              <a:rPr lang="en-US" sz="3700" b="1" dirty="0">
                <a:solidFill>
                  <a:schemeClr val="tx1">
                    <a:lumMod val="85000"/>
                    <a:lumOff val="15000"/>
                  </a:schemeClr>
                </a:solidFill>
              </a:rPr>
              <a:t>Staff Sergeant</a:t>
            </a:r>
            <a:br>
              <a:rPr lang="en-US" sz="3700" dirty="0">
                <a:solidFill>
                  <a:schemeClr val="tx1">
                    <a:lumMod val="85000"/>
                    <a:lumOff val="15000"/>
                  </a:schemeClr>
                </a:solidFill>
              </a:rPr>
            </a:br>
            <a:r>
              <a:rPr lang="en-US" sz="3700" b="1" dirty="0">
                <a:solidFill>
                  <a:schemeClr val="tx1">
                    <a:lumMod val="85000"/>
                    <a:lumOff val="15000"/>
                  </a:schemeClr>
                </a:solidFill>
              </a:rPr>
              <a:t>Sault Ste. Marie Police Service</a:t>
            </a:r>
            <a:br>
              <a:rPr lang="en-US" sz="3700" b="1" dirty="0">
                <a:solidFill>
                  <a:schemeClr val="tx1">
                    <a:lumMod val="85000"/>
                    <a:lumOff val="15000"/>
                  </a:schemeClr>
                </a:solidFill>
              </a:rPr>
            </a:br>
            <a:r>
              <a:rPr lang="en-US" sz="3600" dirty="0">
                <a:solidFill>
                  <a:schemeClr val="tx1">
                    <a:lumMod val="85000"/>
                    <a:lumOff val="15000"/>
                  </a:schemeClr>
                </a:solidFill>
              </a:rPr>
              <a:t>‘</a:t>
            </a:r>
            <a:r>
              <a:rPr lang="en-US" sz="3600" i="1" u="sng" dirty="0">
                <a:solidFill>
                  <a:schemeClr val="tx1">
                    <a:lumMod val="85000"/>
                    <a:lumOff val="15000"/>
                  </a:schemeClr>
                </a:solidFill>
              </a:rPr>
              <a:t>Practicing Authentic Inclusion’</a:t>
            </a:r>
            <a:br>
              <a:rPr lang="en-US" sz="3600" u="sng" dirty="0">
                <a:solidFill>
                  <a:schemeClr val="tx1">
                    <a:lumMod val="85000"/>
                    <a:lumOff val="15000"/>
                  </a:schemeClr>
                </a:solidFill>
              </a:rPr>
            </a:br>
            <a:endParaRPr lang="en-US" sz="3600" b="1"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5B9779BB-FB7B-3C5C-B9F9-5CB2141CA06A}"/>
              </a:ext>
            </a:extLst>
          </p:cNvPr>
          <p:cNvSpPr>
            <a:spLocks noGrp="1"/>
          </p:cNvSpPr>
          <p:nvPr>
            <p:ph type="body" sz="half" idx="2"/>
          </p:nvPr>
        </p:nvSpPr>
        <p:spPr>
          <a:xfrm>
            <a:off x="868680" y="2386584"/>
            <a:ext cx="6281928" cy="3648456"/>
          </a:xfrm>
        </p:spPr>
        <p:txBody>
          <a:bodyPr vert="horz" lIns="91440" tIns="45720" rIns="91440" bIns="45720" rtlCol="0">
            <a:normAutofit/>
          </a:bodyPr>
          <a:lstStyle/>
          <a:p>
            <a:pPr>
              <a:lnSpc>
                <a:spcPct val="90000"/>
              </a:lnSpc>
            </a:pPr>
            <a:endParaRPr lang="en-US" sz="1300" b="0" i="0" dirty="0">
              <a:effectLst/>
            </a:endParaRPr>
          </a:p>
          <a:p>
            <a:pPr>
              <a:lnSpc>
                <a:spcPct val="90000"/>
              </a:lnSpc>
            </a:pPr>
            <a:r>
              <a:rPr lang="en-US" sz="1300" b="0" i="0" dirty="0">
                <a:effectLst/>
              </a:rPr>
              <a:t>Staff Sgt. Vicki Monto has been a Police Officer with the Sault Ste. Marie Police Service for 30 years. During this time she has had the pleasure of working with Patrol Services, General Investigations, Major Crimes, Recruiting and is currently the Equity Diversity and Inclusion lead as well as special projects as a Sergeant, Staff Sergeant, and Relieving Inspector.</a:t>
            </a:r>
          </a:p>
          <a:p>
            <a:pPr>
              <a:lnSpc>
                <a:spcPct val="90000"/>
              </a:lnSpc>
            </a:pPr>
            <a:r>
              <a:rPr lang="en-US" sz="1300" b="0" i="0" dirty="0">
                <a:effectLst/>
              </a:rPr>
              <a:t>Staff Sgt. Monto is currently a Board member of the Ken Brown Recovery Home and formerly a volunteer and Board member with the Centre for Social Justice and Good Works. She is also on the CACP Policing with Indigenous Persons Committee, Occupational Stress Injury Working Group, Social Equity Committee, and the Algoma Counsel on Domestic Violence.</a:t>
            </a:r>
          </a:p>
          <a:p>
            <a:pPr>
              <a:lnSpc>
                <a:spcPct val="90000"/>
              </a:lnSpc>
            </a:pPr>
            <a:r>
              <a:rPr lang="en-US" sz="1300" b="0" i="0" dirty="0">
                <a:effectLst/>
              </a:rPr>
              <a:t>Staff Sgt. Monto has a Law and Security Diploma from Sault College and Bachelor of Science in Criminal Justice from Lake Superior State University and extensive police related training.</a:t>
            </a:r>
          </a:p>
          <a:p>
            <a:pPr>
              <a:lnSpc>
                <a:spcPct val="90000"/>
              </a:lnSpc>
            </a:pPr>
            <a:r>
              <a:rPr lang="en-US" sz="1300" b="0" i="0" dirty="0">
                <a:effectLst/>
              </a:rPr>
              <a:t>Vicki was raised in Goulais River a small community just north of Sault Ste. Marie. She loves living in Northern Ontario and spending time outdoors on Lake Superior and Lake Superior Park. She enjoys fishing hiking kayaking mountain biking and travel. Her most treasured time is adventuring with her husband, 2 adult children 2 dogs and friends.</a:t>
            </a:r>
          </a:p>
          <a:p>
            <a:pPr indent="-182880">
              <a:lnSpc>
                <a:spcPct val="90000"/>
              </a:lnSpc>
              <a:buFont typeface="Garamond" pitchFamily="18" charset="0"/>
              <a:buChar char="◦"/>
            </a:pPr>
            <a:endParaRPr lang="en-US" sz="1300" dirty="0"/>
          </a:p>
        </p:txBody>
      </p:sp>
      <p:pic>
        <p:nvPicPr>
          <p:cNvPr id="1026" name="Picture 2" descr="Image preview">
            <a:extLst>
              <a:ext uri="{FF2B5EF4-FFF2-40B4-BE49-F238E27FC236}">
                <a16:creationId xmlns:a16="http://schemas.microsoft.com/office/drawing/2014/main" id="{F1BEAF3F-D9FB-5525-9DD7-743031B33D14}"/>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3362" r="5861"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214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59" name="Rectangle 58">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p:nvSpPr>
          <p:cNvPr id="61" name="Rectangle 60">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officeArt object" descr="A person in a uniform&#10;&#10;Description automatically generated">
            <a:extLst>
              <a:ext uri="{FF2B5EF4-FFF2-40B4-BE49-F238E27FC236}">
                <a16:creationId xmlns:a16="http://schemas.microsoft.com/office/drawing/2014/main" id="{B4D0E2CA-85E2-BCB0-15AB-0B240DD84556}"/>
              </a:ext>
            </a:extLst>
          </p:cNvPr>
          <p:cNvPicPr>
            <a:picLocks noGrp="1" noChangeAspect="1"/>
          </p:cNvPicPr>
          <p:nvPr>
            <p:ph type="pic" idx="1"/>
          </p:nvPr>
        </p:nvPicPr>
        <p:blipFill rotWithShape="1">
          <a:blip r:embed="rId2"/>
          <a:srcRect b="5768"/>
          <a:stretch/>
        </p:blipFill>
        <p:spPr>
          <a:xfrm>
            <a:off x="234696" y="237744"/>
            <a:ext cx="3996183" cy="6382512"/>
          </a:xfrm>
          <a:prstGeom prst="rect">
            <a:avLst/>
          </a:prstGeom>
        </p:spPr>
      </p:pic>
      <p:sp>
        <p:nvSpPr>
          <p:cNvPr id="65" name="Rectangle 64">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CA"/>
          </a:p>
        </p:txBody>
      </p:sp>
      <p:sp>
        <p:nvSpPr>
          <p:cNvPr id="3" name="Title 2">
            <a:extLst>
              <a:ext uri="{FF2B5EF4-FFF2-40B4-BE49-F238E27FC236}">
                <a16:creationId xmlns:a16="http://schemas.microsoft.com/office/drawing/2014/main" id="{E2226F3D-5BFA-DB6C-4F56-32D9A3A7341E}"/>
              </a:ext>
            </a:extLst>
          </p:cNvPr>
          <p:cNvSpPr>
            <a:spLocks noGrp="1"/>
          </p:cNvSpPr>
          <p:nvPr>
            <p:ph type="title"/>
          </p:nvPr>
        </p:nvSpPr>
        <p:spPr>
          <a:xfrm>
            <a:off x="4965192" y="642593"/>
            <a:ext cx="6280826" cy="1746504"/>
          </a:xfrm>
        </p:spPr>
        <p:txBody>
          <a:bodyPr vert="horz" lIns="91440" tIns="45720" rIns="91440" bIns="45720" rtlCol="0" anchor="ctr">
            <a:normAutofit/>
          </a:bodyPr>
          <a:lstStyle/>
          <a:p>
            <a:pPr>
              <a:lnSpc>
                <a:spcPct val="90000"/>
              </a:lnSpc>
            </a:pPr>
            <a:r>
              <a:rPr lang="en-US" sz="2300" b="1" dirty="0">
                <a:ln>
                  <a:noFill/>
                </a:ln>
                <a:solidFill>
                  <a:schemeClr val="tx1">
                    <a:lumMod val="85000"/>
                    <a:lumOff val="15000"/>
                  </a:schemeClr>
                </a:solidFill>
              </a:rPr>
              <a:t>Constable Zelda Elijah </a:t>
            </a:r>
            <a:br>
              <a:rPr lang="en-US" sz="2300" b="1" dirty="0">
                <a:ln>
                  <a:noFill/>
                </a:ln>
                <a:solidFill>
                  <a:schemeClr val="tx1">
                    <a:lumMod val="85000"/>
                    <a:lumOff val="15000"/>
                  </a:schemeClr>
                </a:solidFill>
              </a:rPr>
            </a:br>
            <a:r>
              <a:rPr lang="en-US" sz="2300" b="1" dirty="0">
                <a:ln>
                  <a:noFill/>
                </a:ln>
                <a:solidFill>
                  <a:schemeClr val="tx1">
                    <a:lumMod val="85000"/>
                    <a:lumOff val="15000"/>
                  </a:schemeClr>
                </a:solidFill>
              </a:rPr>
              <a:t>Anishinabek Police Service</a:t>
            </a:r>
            <a:br>
              <a:rPr lang="en-US" sz="2300" dirty="0">
                <a:ln>
                  <a:noFill/>
                </a:ln>
                <a:solidFill>
                  <a:schemeClr val="tx1">
                    <a:lumMod val="85000"/>
                    <a:lumOff val="15000"/>
                  </a:schemeClr>
                </a:solidFill>
              </a:rPr>
            </a:br>
            <a:br>
              <a:rPr lang="en-US" sz="2300" dirty="0">
                <a:ln>
                  <a:noFill/>
                </a:ln>
                <a:solidFill>
                  <a:schemeClr val="tx1">
                    <a:lumMod val="85000"/>
                    <a:lumOff val="15000"/>
                  </a:schemeClr>
                </a:solidFill>
              </a:rPr>
            </a:br>
            <a:r>
              <a:rPr lang="en-US" sz="2300" i="1" dirty="0">
                <a:solidFill>
                  <a:schemeClr val="tx1">
                    <a:lumMod val="85000"/>
                    <a:lumOff val="15000"/>
                  </a:schemeClr>
                </a:solidFill>
              </a:rPr>
              <a:t>‘</a:t>
            </a:r>
            <a:r>
              <a:rPr lang="en-US" sz="2300" i="1" u="sng" dirty="0">
                <a:solidFill>
                  <a:schemeClr val="tx1">
                    <a:lumMod val="85000"/>
                    <a:lumOff val="15000"/>
                  </a:schemeClr>
                </a:solidFill>
              </a:rPr>
              <a:t>Let’s Begin With The Truth’</a:t>
            </a:r>
            <a:br>
              <a:rPr lang="en-US" sz="2300" u="sng" dirty="0">
                <a:solidFill>
                  <a:schemeClr val="tx1">
                    <a:lumMod val="85000"/>
                    <a:lumOff val="15000"/>
                  </a:schemeClr>
                </a:solidFill>
              </a:rPr>
            </a:br>
            <a:endParaRPr lang="en-US" sz="2300" u="sng"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C6F77925-D77D-2C03-855F-9CED1AFF75E0}"/>
              </a:ext>
            </a:extLst>
          </p:cNvPr>
          <p:cNvSpPr>
            <a:spLocks noGrp="1"/>
          </p:cNvSpPr>
          <p:nvPr>
            <p:ph type="body" sz="half" idx="2"/>
          </p:nvPr>
        </p:nvSpPr>
        <p:spPr>
          <a:xfrm>
            <a:off x="4552949" y="2386583"/>
            <a:ext cx="7191375" cy="3966591"/>
          </a:xfrm>
        </p:spPr>
        <p:txBody>
          <a:bodyPr vert="horz" lIns="91440" tIns="45720" rIns="91440" bIns="45720" rtlCol="0">
            <a:normAutofit/>
          </a:bodyPr>
          <a:lstStyle/>
          <a:p>
            <a:pPr fontAlgn="base">
              <a:lnSpc>
                <a:spcPct val="90000"/>
              </a:lnSpc>
            </a:pPr>
            <a:r>
              <a:rPr lang="en-US" sz="1050" b="0" i="0" dirty="0">
                <a:effectLst/>
              </a:rPr>
              <a:t>I am a Haudenosaunee Woman of the Oneida Nation of the Thames and Bear Clan. I am a mother of three children and a grandmother of twins.  I was raised on Oneida Nation of the Thames 25km outside of London, Ontario. I was raised in a home with 5 siblings and a single mother. The home I lived with my family did not have plumbing or running water, until I was 13 years old. I attended Elementary School in my home community of Oneida.  It was discovered that I was a talented runner. This gift got me through High School and I earned a Full Scholarship to a Division One University in the United States. I attend Eastern Michigan University with my one year old son. I had a very successful running career but returned to Canada to finish University. I worked in the Child Welfare field for 6 years, as a Family Service Worker. Similar to police, but with no use of force. This background taught me how to use dialogue with deal with difficult situations.  </a:t>
            </a:r>
          </a:p>
          <a:p>
            <a:pPr fontAlgn="base">
              <a:lnSpc>
                <a:spcPct val="90000"/>
              </a:lnSpc>
            </a:pPr>
            <a:r>
              <a:rPr lang="en-US" sz="1050" b="0" i="0" dirty="0">
                <a:effectLst/>
              </a:rPr>
              <a:t>I have been a Police Officer with the Anishinabek Police Service for the past 7 years. Prior, I was a Police Officer with Oneida and Batchewana First Nation. I have 11 years of Policing experience, and policed in several communities throughout Ontario. I became a police officer because of my personal interactions with police officers.</a:t>
            </a:r>
          </a:p>
          <a:p>
            <a:pPr fontAlgn="base">
              <a:lnSpc>
                <a:spcPct val="90000"/>
              </a:lnSpc>
            </a:pPr>
            <a:r>
              <a:rPr lang="en-US" sz="1050" b="0" i="0" dirty="0">
                <a:effectLst/>
              </a:rPr>
              <a:t>In 1994, I was involved in a Domestic Violent relationship in which I needed police assistance. I was vulnerable and young with a baby at the time. When the officers attended my home, I was questioned on what I did to initiate the assault against me. This was my first interaction with a police officer. I was humiliated, as I was home with my baby, when my intoxicated partner returned home and destroyed anything he could get his hands on. I was talked to like I deserved what had happen to me and my son. I stayed in the relationship and things continued to escalate. I required the police a second time and this interaction changed my life. I was treated with dignity and respect. This officer made me feel safe and validated. I got out of the relationship and went to the United States and started my new life. I forgot about this experience until I started working in the Child Welfare field and began having interactions with police officers. I saw firsthand how a police officer’s interactions at crucial times in an individual’s life, can be a positive or a negative impact.  </a:t>
            </a:r>
          </a:p>
          <a:p>
            <a:pPr fontAlgn="base">
              <a:lnSpc>
                <a:spcPct val="90000"/>
              </a:lnSpc>
            </a:pPr>
            <a:r>
              <a:rPr lang="en-US" sz="1050" b="0" i="0" dirty="0">
                <a:effectLst/>
              </a:rPr>
              <a:t>I have experienced racism, discrimination, educational barriers, lack of access to services and Residential School Effects, but did not let it stop me from pushing forward. I have and will always advocate for myself and the people I serve, with dignity and respect.  I know I have been fortunate in my life to have amazing opportunities to travel and work.  There was not a path cut for me to be successful and I manage to get where I am today despite the barriers I faced as an Indigenous Woman.  This is a small blip of who I am and what I am about.  </a:t>
            </a:r>
          </a:p>
          <a:p>
            <a:pPr indent="-182880">
              <a:lnSpc>
                <a:spcPct val="90000"/>
              </a:lnSpc>
              <a:buFont typeface="Garamond" pitchFamily="18" charset="0"/>
              <a:buChar char="◦"/>
            </a:pPr>
            <a:endParaRPr lang="en-US" sz="900" dirty="0"/>
          </a:p>
        </p:txBody>
      </p:sp>
    </p:spTree>
    <p:extLst>
      <p:ext uri="{BB962C8B-B14F-4D97-AF65-F5344CB8AC3E}">
        <p14:creationId xmlns:p14="http://schemas.microsoft.com/office/powerpoint/2010/main" val="11957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4" name="Rectangle 13">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useBgFill="1">
        <p:nvSpPr>
          <p:cNvPr id="16" name="Rectangle 15">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0" name="Rectangle 19">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Title 2">
            <a:extLst>
              <a:ext uri="{FF2B5EF4-FFF2-40B4-BE49-F238E27FC236}">
                <a16:creationId xmlns:a16="http://schemas.microsoft.com/office/drawing/2014/main" id="{BD7620EE-4C88-F56C-1404-D23FA3ECC732}"/>
              </a:ext>
            </a:extLst>
          </p:cNvPr>
          <p:cNvSpPr>
            <a:spLocks noGrp="1"/>
          </p:cNvSpPr>
          <p:nvPr>
            <p:ph type="title"/>
          </p:nvPr>
        </p:nvSpPr>
        <p:spPr>
          <a:xfrm>
            <a:off x="367373" y="642593"/>
            <a:ext cx="7239785" cy="1170135"/>
          </a:xfrm>
        </p:spPr>
        <p:txBody>
          <a:bodyPr vert="horz" lIns="91440" tIns="45720" rIns="91440" bIns="45720" rtlCol="0" anchor="ctr">
            <a:normAutofit fontScale="90000"/>
          </a:bodyPr>
          <a:lstStyle/>
          <a:p>
            <a:pPr>
              <a:lnSpc>
                <a:spcPct val="107000"/>
              </a:lnSpc>
              <a:spcAft>
                <a:spcPts val="800"/>
              </a:spcAft>
            </a:pPr>
            <a:br>
              <a:rPr lang="en-CA" sz="1800" kern="100" dirty="0">
                <a:solidFill>
                  <a:srgbClr val="FFFFFF"/>
                </a:solidFill>
                <a:effectLst/>
                <a:latin typeface="Amasis MT Pro Black" panose="02040A04050005020304" pitchFamily="18" charset="0"/>
                <a:ea typeface="Aptos" panose="020B0004020202020204" pitchFamily="34" charset="0"/>
                <a:cs typeface="Calibri" panose="020F0502020204030204" pitchFamily="34" charset="0"/>
              </a:rPr>
            </a:br>
            <a:r>
              <a:rPr lang="en-CA" sz="3100" b="1" kern="100" dirty="0">
                <a:effectLst/>
                <a:ea typeface="Aptos" panose="020B0004020202020204" pitchFamily="34" charset="0"/>
                <a:cs typeface="Calibri" panose="020F0502020204030204" pitchFamily="34" charset="0"/>
              </a:rPr>
              <a:t>Devon </a:t>
            </a:r>
            <a:r>
              <a:rPr lang="en-CA" sz="3100" b="1" kern="100" dirty="0" err="1">
                <a:effectLst/>
                <a:ea typeface="Aptos" panose="020B0004020202020204" pitchFamily="34" charset="0"/>
                <a:cs typeface="Calibri" panose="020F0502020204030204" pitchFamily="34" charset="0"/>
              </a:rPr>
              <a:t>Clunis</a:t>
            </a:r>
            <a:r>
              <a:rPr lang="en-CA" sz="3100" b="1" kern="100" dirty="0">
                <a:effectLst/>
                <a:ea typeface="Aptos" panose="020B0004020202020204" pitchFamily="34" charset="0"/>
                <a:cs typeface="Calibri" panose="020F0502020204030204" pitchFamily="34" charset="0"/>
              </a:rPr>
              <a:t> </a:t>
            </a:r>
            <a:br>
              <a:rPr lang="en-CA" sz="3100" b="1" kern="100" dirty="0">
                <a:effectLst/>
                <a:ea typeface="Aptos" panose="020B0004020202020204" pitchFamily="34" charset="0"/>
                <a:cs typeface="Times New Roman" panose="02020603050405020304" pitchFamily="18" charset="0"/>
              </a:rPr>
            </a:br>
            <a:r>
              <a:rPr lang="en-CA" sz="3100" b="1" kern="100" dirty="0">
                <a:effectLst/>
                <a:ea typeface="Aptos" panose="020B0004020202020204" pitchFamily="34" charset="0"/>
                <a:cs typeface="Calibri" panose="020F0502020204030204" pitchFamily="34" charset="0"/>
              </a:rPr>
              <a:t>CEO, </a:t>
            </a:r>
            <a:r>
              <a:rPr lang="en-CA" sz="3100" b="1" kern="100" dirty="0" err="1">
                <a:effectLst/>
                <a:ea typeface="Aptos" panose="020B0004020202020204" pitchFamily="34" charset="0"/>
                <a:cs typeface="Calibri" panose="020F0502020204030204" pitchFamily="34" charset="0"/>
              </a:rPr>
              <a:t>Clunis</a:t>
            </a:r>
            <a:r>
              <a:rPr lang="en-CA" sz="3100" b="1" kern="100" dirty="0">
                <a:effectLst/>
                <a:ea typeface="Aptos" panose="020B0004020202020204" pitchFamily="34" charset="0"/>
                <a:cs typeface="Calibri" panose="020F0502020204030204" pitchFamily="34" charset="0"/>
              </a:rPr>
              <a:t> Consulting </a:t>
            </a:r>
            <a:br>
              <a:rPr lang="en-CA" sz="2200" kern="100" dirty="0">
                <a:effectLst/>
                <a:ea typeface="Aptos" panose="020B0004020202020204" pitchFamily="34" charset="0"/>
                <a:cs typeface="Times New Roman" panose="02020603050405020304" pitchFamily="18" charset="0"/>
              </a:rPr>
            </a:br>
            <a:r>
              <a:rPr lang="en-CA" sz="2200" i="1" kern="100" dirty="0">
                <a:effectLst/>
                <a:ea typeface="Aptos" panose="020B0004020202020204" pitchFamily="34" charset="0"/>
                <a:cs typeface="Calibri" panose="020F0502020204030204" pitchFamily="34" charset="0"/>
              </a:rPr>
              <a:t>‘</a:t>
            </a:r>
            <a:r>
              <a:rPr lang="en-CA" sz="1800" b="1" i="1" u="sng" kern="100" dirty="0">
                <a:effectLst/>
                <a:ea typeface="Aptos" panose="020B0004020202020204" pitchFamily="34" charset="0"/>
                <a:cs typeface="Calibri" panose="020F0502020204030204" pitchFamily="34" charset="0"/>
              </a:rPr>
              <a:t>The Power of Knowing . . . Examining Our Lives Through an EDI Lens</a:t>
            </a:r>
            <a:r>
              <a:rPr lang="en-CA" sz="2200" i="1" kern="100" dirty="0">
                <a:effectLst/>
                <a:ea typeface="Aptos" panose="020B0004020202020204" pitchFamily="34" charset="0"/>
                <a:cs typeface="Calibri" panose="020F0502020204030204" pitchFamily="34" charset="0"/>
              </a:rPr>
              <a:t>’</a:t>
            </a:r>
            <a:br>
              <a:rPr lang="en-CA" sz="2200" kern="100" dirty="0">
                <a:effectLst/>
                <a:ea typeface="Aptos" panose="020B0004020202020204" pitchFamily="34" charset="0"/>
                <a:cs typeface="Times New Roman" panose="02020603050405020304" pitchFamily="18" charset="0"/>
              </a:rPr>
            </a:br>
            <a:endParaRPr lang="en-US" sz="2200" dirty="0"/>
          </a:p>
        </p:txBody>
      </p:sp>
      <p:sp>
        <p:nvSpPr>
          <p:cNvPr id="4" name="Text Placeholder 3">
            <a:extLst>
              <a:ext uri="{FF2B5EF4-FFF2-40B4-BE49-F238E27FC236}">
                <a16:creationId xmlns:a16="http://schemas.microsoft.com/office/drawing/2014/main" id="{FF285D6F-3281-C307-0B67-5608023C31DE}"/>
              </a:ext>
            </a:extLst>
          </p:cNvPr>
          <p:cNvSpPr>
            <a:spLocks noGrp="1"/>
          </p:cNvSpPr>
          <p:nvPr>
            <p:ph type="body" sz="half" idx="2"/>
          </p:nvPr>
        </p:nvSpPr>
        <p:spPr>
          <a:xfrm>
            <a:off x="371855" y="2050473"/>
            <a:ext cx="7235303" cy="4350327"/>
          </a:xfrm>
        </p:spPr>
        <p:txBody>
          <a:bodyPr vert="horz" lIns="91440" tIns="45720" rIns="91440" bIns="45720" rtlCol="0">
            <a:normAutofit fontScale="70000" lnSpcReduction="20000"/>
          </a:bodyPr>
          <a:lstStyle/>
          <a:p>
            <a:r>
              <a:rPr lang="en-CA" sz="1800" b="1" dirty="0">
                <a:solidFill>
                  <a:srgbClr val="0E101A"/>
                </a:solidFill>
                <a:effectLst/>
                <a:ea typeface="Times New Roman" panose="02020603050405020304" pitchFamily="18" charset="0"/>
              </a:rPr>
              <a:t>DEVON CLUNIS </a:t>
            </a:r>
            <a:r>
              <a:rPr lang="en-CA" sz="1800" dirty="0">
                <a:solidFill>
                  <a:srgbClr val="0E101A"/>
                </a:solidFill>
                <a:effectLst/>
                <a:ea typeface="Times New Roman" panose="02020603050405020304" pitchFamily="18" charset="0"/>
              </a:rPr>
              <a:t> served 29 years in The Winnipeg Police Service, retiring as Chief of Police in 2016. After his retirement, Devon launched </a:t>
            </a:r>
            <a:r>
              <a:rPr lang="en-CA" sz="1800" dirty="0" err="1">
                <a:solidFill>
                  <a:srgbClr val="0E101A"/>
                </a:solidFill>
                <a:effectLst/>
                <a:ea typeface="Times New Roman" panose="02020603050405020304" pitchFamily="18" charset="0"/>
              </a:rPr>
              <a:t>Clunis</a:t>
            </a:r>
            <a:r>
              <a:rPr lang="en-CA" sz="1800" dirty="0">
                <a:solidFill>
                  <a:srgbClr val="0E101A"/>
                </a:solidFill>
                <a:effectLst/>
                <a:ea typeface="Times New Roman" panose="02020603050405020304" pitchFamily="18" charset="0"/>
              </a:rPr>
              <a:t> Consulting and partnered with U.S.-based Matrix Consulting Group until October 2020. </a:t>
            </a:r>
            <a:endParaRPr lang="en-CA" sz="1800" dirty="0">
              <a:effectLst/>
              <a:ea typeface="Times New Roman" panose="02020603050405020304" pitchFamily="18" charset="0"/>
            </a:endParaRPr>
          </a:p>
          <a:p>
            <a:r>
              <a:rPr lang="en-CA" sz="1800" dirty="0">
                <a:solidFill>
                  <a:srgbClr val="0E101A"/>
                </a:solidFill>
                <a:effectLst/>
                <a:ea typeface="Times New Roman" panose="02020603050405020304" pitchFamily="18" charset="0"/>
              </a:rPr>
              <a:t> </a:t>
            </a:r>
            <a:endParaRPr lang="en-CA" sz="1800" dirty="0">
              <a:effectLst/>
              <a:ea typeface="Times New Roman" panose="02020603050405020304" pitchFamily="18" charset="0"/>
            </a:endParaRPr>
          </a:p>
          <a:p>
            <a:r>
              <a:rPr lang="en-CA" sz="1800" dirty="0">
                <a:solidFill>
                  <a:srgbClr val="0E101A"/>
                </a:solidFill>
                <a:effectLst/>
                <a:ea typeface="Times New Roman" panose="02020603050405020304" pitchFamily="18" charset="0"/>
              </a:rPr>
              <a:t>In October 2020, Devon joined the Ontario Government as Inspector General of Police and helped establish The Inspectorate of Policing, the first in Canada and returned to consulting in January of 2022. </a:t>
            </a:r>
            <a:endParaRPr lang="en-CA" sz="1800" dirty="0">
              <a:effectLst/>
              <a:ea typeface="Times New Roman" panose="02020603050405020304" pitchFamily="18" charset="0"/>
            </a:endParaRPr>
          </a:p>
          <a:p>
            <a:r>
              <a:rPr lang="en-CA" sz="1800" dirty="0">
                <a:solidFill>
                  <a:srgbClr val="0E101A"/>
                </a:solidFill>
                <a:effectLst/>
                <a:ea typeface="Times New Roman" panose="02020603050405020304" pitchFamily="18" charset="0"/>
              </a:rPr>
              <a:t> </a:t>
            </a:r>
            <a:endParaRPr lang="en-CA" sz="1800" dirty="0">
              <a:effectLst/>
              <a:ea typeface="Times New Roman" panose="02020603050405020304" pitchFamily="18" charset="0"/>
            </a:endParaRPr>
          </a:p>
          <a:p>
            <a:r>
              <a:rPr lang="en-CA" sz="1800" dirty="0">
                <a:solidFill>
                  <a:srgbClr val="0E101A"/>
                </a:solidFill>
                <a:effectLst/>
                <a:ea typeface="Times New Roman" panose="02020603050405020304" pitchFamily="18" charset="0"/>
              </a:rPr>
              <a:t>Most recently, Devon partnered with MNP to develop a Public Safety Training Strategy for all public safety personnel in Manitoba, hoping it will shed light on developing a national standard for public safety training. </a:t>
            </a:r>
            <a:endParaRPr lang="en-CA" sz="1800" dirty="0">
              <a:effectLst/>
              <a:ea typeface="Times New Roman" panose="02020603050405020304" pitchFamily="18" charset="0"/>
            </a:endParaRPr>
          </a:p>
          <a:p>
            <a:r>
              <a:rPr lang="en-CA" sz="1800" dirty="0">
                <a:solidFill>
                  <a:srgbClr val="0E101A"/>
                </a:solidFill>
                <a:effectLst/>
                <a:ea typeface="Times New Roman" panose="02020603050405020304" pitchFamily="18" charset="0"/>
              </a:rPr>
              <a:t> </a:t>
            </a:r>
            <a:endParaRPr lang="en-CA" sz="1800" dirty="0">
              <a:effectLst/>
              <a:ea typeface="Times New Roman" panose="02020603050405020304" pitchFamily="18" charset="0"/>
            </a:endParaRPr>
          </a:p>
          <a:p>
            <a:r>
              <a:rPr lang="en-CA" sz="1800" dirty="0">
                <a:solidFill>
                  <a:srgbClr val="0E101A"/>
                </a:solidFill>
                <a:effectLst/>
                <a:ea typeface="Times New Roman" panose="02020603050405020304" pitchFamily="18" charset="0"/>
              </a:rPr>
              <a:t>Devon was president of the Manitoba Association of Chiefs of Police and has served on numerous boards and strongly advocates for community-focused interventions to crime and justice issues. </a:t>
            </a:r>
            <a:endParaRPr lang="en-CA" sz="1800" dirty="0">
              <a:effectLst/>
              <a:ea typeface="Times New Roman" panose="02020603050405020304" pitchFamily="18" charset="0"/>
            </a:endParaRPr>
          </a:p>
          <a:p>
            <a:r>
              <a:rPr lang="en-CA" sz="1800" dirty="0">
                <a:solidFill>
                  <a:srgbClr val="0E101A"/>
                </a:solidFill>
                <a:effectLst/>
                <a:ea typeface="Times New Roman" panose="02020603050405020304" pitchFamily="18" charset="0"/>
              </a:rPr>
              <a:t> </a:t>
            </a:r>
            <a:endParaRPr lang="en-CA" sz="1800" dirty="0">
              <a:effectLst/>
              <a:ea typeface="Times New Roman" panose="02020603050405020304" pitchFamily="18" charset="0"/>
            </a:endParaRPr>
          </a:p>
          <a:p>
            <a:r>
              <a:rPr lang="en-CA" sz="1800" dirty="0">
                <a:solidFill>
                  <a:srgbClr val="0E101A"/>
                </a:solidFill>
                <a:effectLst/>
                <a:ea typeface="Times New Roman" panose="02020603050405020304" pitchFamily="18" charset="0"/>
              </a:rPr>
              <a:t>Devon co-authored two children's books, </a:t>
            </a:r>
            <a:r>
              <a:rPr lang="en-CA" sz="1800" i="1" dirty="0">
                <a:solidFill>
                  <a:srgbClr val="0E101A"/>
                </a:solidFill>
                <a:effectLst/>
                <a:ea typeface="Times New Roman" panose="02020603050405020304" pitchFamily="18" charset="0"/>
              </a:rPr>
              <a:t>The Little Boy from Jamaica</a:t>
            </a:r>
            <a:r>
              <a:rPr lang="en-CA" sz="1800" dirty="0">
                <a:solidFill>
                  <a:srgbClr val="0E101A"/>
                </a:solidFill>
                <a:effectLst/>
                <a:ea typeface="Times New Roman" panose="02020603050405020304" pitchFamily="18" charset="0"/>
              </a:rPr>
              <a:t> and </a:t>
            </a:r>
            <a:r>
              <a:rPr lang="en-CA" sz="1800" i="1" dirty="0">
                <a:solidFill>
                  <a:srgbClr val="0E101A"/>
                </a:solidFill>
                <a:effectLst/>
                <a:ea typeface="Times New Roman" panose="02020603050405020304" pitchFamily="18" charset="0"/>
              </a:rPr>
              <a:t>The Little Girl from Osoyoos</a:t>
            </a:r>
            <a:r>
              <a:rPr lang="en-CA" sz="1800" dirty="0">
                <a:solidFill>
                  <a:srgbClr val="0E101A"/>
                </a:solidFill>
                <a:effectLst/>
                <a:ea typeface="Times New Roman" panose="02020603050405020304" pitchFamily="18" charset="0"/>
              </a:rPr>
              <a:t>, with his wife, Pearlene. Both books address equity, diversity, and inclusion from a community-centric perspective. </a:t>
            </a:r>
            <a:endParaRPr lang="en-CA" sz="1800" dirty="0">
              <a:effectLst/>
              <a:ea typeface="Times New Roman" panose="02020603050405020304" pitchFamily="18" charset="0"/>
            </a:endParaRPr>
          </a:p>
          <a:p>
            <a:r>
              <a:rPr lang="en-CA" sz="1800" dirty="0">
                <a:solidFill>
                  <a:srgbClr val="0E101A"/>
                </a:solidFill>
                <a:effectLst/>
                <a:ea typeface="Times New Roman" panose="02020603050405020304" pitchFamily="18" charset="0"/>
              </a:rPr>
              <a:t> </a:t>
            </a:r>
            <a:endParaRPr lang="en-CA" sz="1800" dirty="0">
              <a:effectLst/>
              <a:ea typeface="Times New Roman" panose="02020603050405020304" pitchFamily="18" charset="0"/>
            </a:endParaRPr>
          </a:p>
          <a:p>
            <a:r>
              <a:rPr lang="en-CA" sz="1800" dirty="0">
                <a:solidFill>
                  <a:srgbClr val="0E101A"/>
                </a:solidFill>
                <a:effectLst/>
                <a:ea typeface="Times New Roman" panose="02020603050405020304" pitchFamily="18" charset="0"/>
              </a:rPr>
              <a:t>Devon continues to work internationally as a consultant to advance policing and community safety across Canada and the U.S.</a:t>
            </a:r>
            <a:endParaRPr lang="en-CA" sz="1800" dirty="0">
              <a:effectLst/>
              <a:ea typeface="Times New Roman" panose="02020603050405020304" pitchFamily="18" charset="0"/>
            </a:endParaRPr>
          </a:p>
          <a:p>
            <a:pPr>
              <a:lnSpc>
                <a:spcPct val="100000"/>
              </a:lnSpc>
            </a:pPr>
            <a:endParaRPr lang="en-US" dirty="0"/>
          </a:p>
        </p:txBody>
      </p:sp>
      <p:pic>
        <p:nvPicPr>
          <p:cNvPr id="5" name="Picture Placeholder 4" descr="A person in a uniform standing in front of a flag&#10;&#10;Description automatically generated">
            <a:extLst>
              <a:ext uri="{FF2B5EF4-FFF2-40B4-BE49-F238E27FC236}">
                <a16:creationId xmlns:a16="http://schemas.microsoft.com/office/drawing/2014/main" id="{DA517402-5ECE-CC60-FCFD-1A98BE009ACB}"/>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0841" r="7359" b="-2"/>
          <a:stretch/>
        </p:blipFill>
        <p:spPr bwMode="auto">
          <a:xfrm>
            <a:off x="7837371" y="237744"/>
            <a:ext cx="4124416" cy="6382512"/>
          </a:xfrm>
          <a:prstGeom prst="rect">
            <a:avLst/>
          </a:prstGeom>
          <a:noFill/>
        </p:spPr>
      </p:pic>
    </p:spTree>
    <p:extLst>
      <p:ext uri="{BB962C8B-B14F-4D97-AF65-F5344CB8AC3E}">
        <p14:creationId xmlns:p14="http://schemas.microsoft.com/office/powerpoint/2010/main" val="1174508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31" name="Rectangle 30">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p:nvSpPr>
          <p:cNvPr id="33" name="Rectangle 32">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Image 1">
            <a:extLst>
              <a:ext uri="{FF2B5EF4-FFF2-40B4-BE49-F238E27FC236}">
                <a16:creationId xmlns:a16="http://schemas.microsoft.com/office/drawing/2014/main" id="{D1A12DFF-BE03-8652-39BA-A0D2585ACF1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351" r="3847" b="-2"/>
          <a:stretch/>
        </p:blipFill>
        <p:spPr bwMode="auto">
          <a:xfrm>
            <a:off x="234696" y="237744"/>
            <a:ext cx="3996183" cy="6382512"/>
          </a:xfrm>
          <a:prstGeom prst="rect">
            <a:avLst/>
          </a:prstGeom>
          <a:noFill/>
        </p:spPr>
      </p:pic>
      <p:sp>
        <p:nvSpPr>
          <p:cNvPr id="37" name="Rectangle 36">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CA"/>
          </a:p>
        </p:txBody>
      </p:sp>
      <p:sp>
        <p:nvSpPr>
          <p:cNvPr id="3" name="Title 2">
            <a:extLst>
              <a:ext uri="{FF2B5EF4-FFF2-40B4-BE49-F238E27FC236}">
                <a16:creationId xmlns:a16="http://schemas.microsoft.com/office/drawing/2014/main" id="{41817FAE-57B5-4195-85A6-FB42E60F3430}"/>
              </a:ext>
            </a:extLst>
          </p:cNvPr>
          <p:cNvSpPr>
            <a:spLocks noGrp="1"/>
          </p:cNvSpPr>
          <p:nvPr>
            <p:ph type="title"/>
          </p:nvPr>
        </p:nvSpPr>
        <p:spPr>
          <a:xfrm>
            <a:off x="4610099" y="642593"/>
            <a:ext cx="7115176" cy="1746504"/>
          </a:xfrm>
        </p:spPr>
        <p:txBody>
          <a:bodyPr vert="horz" lIns="91440" tIns="45720" rIns="91440" bIns="45720" rtlCol="0" anchor="ctr">
            <a:normAutofit/>
          </a:bodyPr>
          <a:lstStyle/>
          <a:p>
            <a:pPr>
              <a:lnSpc>
                <a:spcPct val="90000"/>
              </a:lnSpc>
              <a:spcAft>
                <a:spcPts val="800"/>
              </a:spcAft>
            </a:pPr>
            <a:r>
              <a:rPr lang="en-US" b="1" dirty="0">
                <a:solidFill>
                  <a:schemeClr val="tx1">
                    <a:lumMod val="85000"/>
                    <a:lumOff val="15000"/>
                  </a:schemeClr>
                </a:solidFill>
              </a:rPr>
              <a:t>Amira </a:t>
            </a:r>
            <a:r>
              <a:rPr lang="en-US" b="1" dirty="0" err="1">
                <a:solidFill>
                  <a:schemeClr val="tx1">
                    <a:lumMod val="85000"/>
                    <a:lumOff val="15000"/>
                  </a:schemeClr>
                </a:solidFill>
              </a:rPr>
              <a:t>Elghawaby</a:t>
            </a:r>
            <a:r>
              <a:rPr lang="en-US" b="1" dirty="0">
                <a:solidFill>
                  <a:schemeClr val="tx1">
                    <a:lumMod val="85000"/>
                    <a:lumOff val="15000"/>
                  </a:schemeClr>
                </a:solidFill>
              </a:rPr>
              <a:t> </a:t>
            </a:r>
            <a:br>
              <a:rPr lang="en-US" sz="2300" dirty="0">
                <a:solidFill>
                  <a:schemeClr val="tx1">
                    <a:lumMod val="85000"/>
                    <a:lumOff val="15000"/>
                  </a:schemeClr>
                </a:solidFill>
              </a:rPr>
            </a:br>
            <a:r>
              <a:rPr lang="en-US" sz="2000" b="1" dirty="0">
                <a:solidFill>
                  <a:schemeClr val="tx1">
                    <a:lumMod val="85000"/>
                    <a:lumOff val="15000"/>
                  </a:schemeClr>
                </a:solidFill>
              </a:rPr>
              <a:t>Canada’s Special Representative on Combatting Islamophobia</a:t>
            </a:r>
            <a:br>
              <a:rPr lang="en-US" sz="2300" dirty="0">
                <a:solidFill>
                  <a:schemeClr val="tx1">
                    <a:lumMod val="85000"/>
                    <a:lumOff val="15000"/>
                  </a:schemeClr>
                </a:solidFill>
              </a:rPr>
            </a:br>
            <a:r>
              <a:rPr lang="en-US" sz="2300" dirty="0">
                <a:solidFill>
                  <a:schemeClr val="tx1">
                    <a:lumMod val="85000"/>
                    <a:lumOff val="15000"/>
                  </a:schemeClr>
                </a:solidFill>
              </a:rPr>
              <a:t> </a:t>
            </a:r>
            <a:br>
              <a:rPr lang="en-US" sz="2300" dirty="0">
                <a:solidFill>
                  <a:schemeClr val="tx1">
                    <a:lumMod val="85000"/>
                    <a:lumOff val="15000"/>
                  </a:schemeClr>
                </a:solidFill>
              </a:rPr>
            </a:br>
            <a:r>
              <a:rPr lang="en-US" sz="2300" u="sng" dirty="0">
                <a:solidFill>
                  <a:schemeClr val="tx1">
                    <a:lumMod val="85000"/>
                    <a:lumOff val="15000"/>
                  </a:schemeClr>
                </a:solidFill>
              </a:rPr>
              <a:t>‘</a:t>
            </a:r>
            <a:r>
              <a:rPr lang="en-US" sz="2300" i="1" u="sng" dirty="0">
                <a:solidFill>
                  <a:schemeClr val="tx1">
                    <a:lumMod val="85000"/>
                    <a:lumOff val="15000"/>
                  </a:schemeClr>
                </a:solidFill>
              </a:rPr>
              <a:t>Compassionate Approaches to Emergency Responses</a:t>
            </a:r>
            <a:r>
              <a:rPr lang="en-US" sz="2300" i="1" dirty="0">
                <a:solidFill>
                  <a:schemeClr val="tx1">
                    <a:lumMod val="85000"/>
                    <a:lumOff val="15000"/>
                  </a:schemeClr>
                </a:solidFill>
              </a:rPr>
              <a:t>’</a:t>
            </a:r>
            <a:endParaRPr lang="en-US" sz="2300"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A9CFBA64-6A18-1D13-EB5B-7BA7036378E4}"/>
              </a:ext>
            </a:extLst>
          </p:cNvPr>
          <p:cNvSpPr>
            <a:spLocks noGrp="1"/>
          </p:cNvSpPr>
          <p:nvPr>
            <p:ph type="body" sz="half" idx="2"/>
          </p:nvPr>
        </p:nvSpPr>
        <p:spPr>
          <a:xfrm>
            <a:off x="4610100" y="2386583"/>
            <a:ext cx="6635918" cy="3828823"/>
          </a:xfrm>
        </p:spPr>
        <p:txBody>
          <a:bodyPr vert="horz" lIns="91440" tIns="45720" rIns="91440" bIns="45720" rtlCol="0">
            <a:normAutofit/>
          </a:bodyPr>
          <a:lstStyle/>
          <a:p>
            <a:pPr>
              <a:lnSpc>
                <a:spcPct val="90000"/>
              </a:lnSpc>
            </a:pPr>
            <a:r>
              <a:rPr lang="en-US" sz="1500" b="0" i="0" dirty="0">
                <a:effectLst/>
              </a:rPr>
              <a:t>Amira </a:t>
            </a:r>
            <a:r>
              <a:rPr lang="en-US" sz="1500" b="0" i="0" dirty="0" err="1">
                <a:effectLst/>
              </a:rPr>
              <a:t>Elghawaby</a:t>
            </a:r>
            <a:r>
              <a:rPr lang="en-US" sz="1500" b="0" i="0" dirty="0">
                <a:effectLst/>
              </a:rPr>
              <a:t>, a journalist and human rights advocate, became Canada’s Special Representative on Combatting Islamophobia in January 2023.</a:t>
            </a:r>
          </a:p>
          <a:p>
            <a:pPr>
              <a:lnSpc>
                <a:spcPct val="90000"/>
              </a:lnSpc>
            </a:pPr>
            <a:r>
              <a:rPr lang="en-US" sz="1500" b="0" i="0" dirty="0">
                <a:effectLst/>
              </a:rPr>
              <a:t>Prior to her appointment, she was a contributing columnist at the Toronto Star, offering frequent media commentary on equity and inclusion. Amira, with a background in strategic communications and campaigns, previously worked at the Canadian Race Relations Foundation and held roles in Canada's </a:t>
            </a:r>
            <a:r>
              <a:rPr lang="en-US" sz="1500" b="0" i="0" dirty="0" err="1">
                <a:effectLst/>
              </a:rPr>
              <a:t>labour</a:t>
            </a:r>
            <a:r>
              <a:rPr lang="en-US" sz="1500" b="0" i="0" dirty="0">
                <a:effectLst/>
              </a:rPr>
              <a:t> movement and the National Council of Canadian Muslims.</a:t>
            </a:r>
          </a:p>
          <a:p>
            <a:pPr>
              <a:lnSpc>
                <a:spcPct val="90000"/>
              </a:lnSpc>
            </a:pPr>
            <a:r>
              <a:rPr lang="en-US" sz="1500" b="0" i="0" dirty="0">
                <a:effectLst/>
              </a:rPr>
              <a:t>Amira has been actively involved in initiatives countering hate and promoting inclusion, including as a founding board member of the Canadian Anti-Hate Network. She has served two terms as a Commissioner on the Public Policy Forum’s Canadian Commission on Democratic Expression and currently sits on the National Security Transparency Advisory Group.</a:t>
            </a:r>
          </a:p>
          <a:p>
            <a:pPr>
              <a:lnSpc>
                <a:spcPct val="90000"/>
              </a:lnSpc>
            </a:pPr>
            <a:r>
              <a:rPr lang="en-US" sz="1500" b="0" i="0" dirty="0">
                <a:effectLst/>
              </a:rPr>
              <a:t>A writer-in-residence at the 2019 Banff Centre for Arts and Creativity, Amira holds an </a:t>
            </a:r>
            <a:r>
              <a:rPr lang="en-US" sz="1500" b="0" i="0" dirty="0" err="1">
                <a:effectLst/>
              </a:rPr>
              <a:t>honours</a:t>
            </a:r>
            <a:r>
              <a:rPr lang="en-US" sz="1500" b="0" i="0" dirty="0">
                <a:effectLst/>
              </a:rPr>
              <a:t> degree in Journalism and Law from Carleton University (2001). Her 2019 </a:t>
            </a:r>
            <a:r>
              <a:rPr lang="en-US" sz="1500" b="0" i="0" dirty="0" err="1">
                <a:effectLst/>
              </a:rPr>
              <a:t>TedX</a:t>
            </a:r>
            <a:r>
              <a:rPr lang="en-US" sz="1500" b="0" i="0" dirty="0">
                <a:effectLst/>
              </a:rPr>
              <a:t> Ottawa talk is titled “Multiculturalism: Worth Defending.”</a:t>
            </a:r>
          </a:p>
          <a:p>
            <a:pPr indent="-182880">
              <a:lnSpc>
                <a:spcPct val="90000"/>
              </a:lnSpc>
              <a:buFont typeface="Garamond" pitchFamily="18" charset="0"/>
              <a:buChar char="◦"/>
            </a:pPr>
            <a:endParaRPr lang="en-US" sz="1500" dirty="0"/>
          </a:p>
        </p:txBody>
      </p:sp>
    </p:spTree>
    <p:extLst>
      <p:ext uri="{BB962C8B-B14F-4D97-AF65-F5344CB8AC3E}">
        <p14:creationId xmlns:p14="http://schemas.microsoft.com/office/powerpoint/2010/main" val="2934656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Rectangle 2071">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2074" name="Rectangle 2073">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p:nvSpPr>
          <p:cNvPr id="2076" name="Rectangle 2075">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Rectangle 2077">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2050" name="Picture 2" descr="Inserting image...">
            <a:extLst>
              <a:ext uri="{FF2B5EF4-FFF2-40B4-BE49-F238E27FC236}">
                <a16:creationId xmlns:a16="http://schemas.microsoft.com/office/drawing/2014/main" id="{065F1E66-B080-0C13-D9B0-AAA069DA3004}"/>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3047" r="18931" b="-2"/>
          <a:stretch/>
        </p:blipFill>
        <p:spPr bwMode="auto">
          <a:xfrm>
            <a:off x="234696" y="237744"/>
            <a:ext cx="3996183" cy="6382512"/>
          </a:xfrm>
          <a:prstGeom prst="rect">
            <a:avLst/>
          </a:prstGeom>
          <a:noFill/>
          <a:extLst>
            <a:ext uri="{909E8E84-426E-40DD-AFC4-6F175D3DCCD1}">
              <a14:hiddenFill xmlns:a14="http://schemas.microsoft.com/office/drawing/2010/main">
                <a:solidFill>
                  <a:srgbClr val="FFFFFF"/>
                </a:solidFill>
              </a14:hiddenFill>
            </a:ext>
          </a:extLst>
        </p:spPr>
      </p:pic>
      <p:sp>
        <p:nvSpPr>
          <p:cNvPr id="2080" name="Rectangle 2079">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CA"/>
          </a:p>
        </p:txBody>
      </p:sp>
      <p:sp>
        <p:nvSpPr>
          <p:cNvPr id="3" name="Title 2">
            <a:extLst>
              <a:ext uri="{FF2B5EF4-FFF2-40B4-BE49-F238E27FC236}">
                <a16:creationId xmlns:a16="http://schemas.microsoft.com/office/drawing/2014/main" id="{27F8F770-A36D-843E-6207-3E34AB1B99A4}"/>
              </a:ext>
            </a:extLst>
          </p:cNvPr>
          <p:cNvSpPr>
            <a:spLocks noGrp="1"/>
          </p:cNvSpPr>
          <p:nvPr>
            <p:ph type="title"/>
          </p:nvPr>
        </p:nvSpPr>
        <p:spPr>
          <a:xfrm>
            <a:off x="4965192" y="374904"/>
            <a:ext cx="6280826" cy="2014193"/>
          </a:xfrm>
        </p:spPr>
        <p:txBody>
          <a:bodyPr vert="horz" lIns="91440" tIns="45720" rIns="91440" bIns="45720" rtlCol="0" anchor="ctr">
            <a:normAutofit fontScale="90000"/>
          </a:bodyPr>
          <a:lstStyle/>
          <a:p>
            <a:pPr>
              <a:lnSpc>
                <a:spcPct val="90000"/>
              </a:lnSpc>
            </a:pPr>
            <a:r>
              <a:rPr lang="en-US" sz="2700" b="1" dirty="0">
                <a:solidFill>
                  <a:schemeClr val="tx1">
                    <a:lumMod val="85000"/>
                    <a:lumOff val="15000"/>
                  </a:schemeClr>
                </a:solidFill>
              </a:rPr>
              <a:t>Chief Nishan </a:t>
            </a:r>
            <a:r>
              <a:rPr lang="en-US" sz="2700" b="1" dirty="0" err="1">
                <a:solidFill>
                  <a:schemeClr val="tx1">
                    <a:lumMod val="85000"/>
                    <a:lumOff val="15000"/>
                  </a:schemeClr>
                </a:solidFill>
              </a:rPr>
              <a:t>Duraiappah</a:t>
            </a:r>
            <a:r>
              <a:rPr lang="en-US" sz="2700" b="1" dirty="0">
                <a:solidFill>
                  <a:schemeClr val="tx1">
                    <a:lumMod val="85000"/>
                    <a:lumOff val="15000"/>
                  </a:schemeClr>
                </a:solidFill>
              </a:rPr>
              <a:t> -</a:t>
            </a:r>
            <a:br>
              <a:rPr lang="en-US" sz="2700" b="1" dirty="0">
                <a:solidFill>
                  <a:schemeClr val="tx1">
                    <a:lumMod val="85000"/>
                    <a:lumOff val="15000"/>
                  </a:schemeClr>
                </a:solidFill>
              </a:rPr>
            </a:br>
            <a:r>
              <a:rPr lang="en-US" sz="2700" b="1" dirty="0">
                <a:solidFill>
                  <a:schemeClr val="tx1">
                    <a:lumMod val="85000"/>
                    <a:lumOff val="15000"/>
                  </a:schemeClr>
                </a:solidFill>
              </a:rPr>
              <a:t>Peel Regional Police Service</a:t>
            </a:r>
            <a:br>
              <a:rPr lang="en-US" sz="2700" b="1" dirty="0">
                <a:solidFill>
                  <a:schemeClr val="tx1">
                    <a:lumMod val="85000"/>
                    <a:lumOff val="15000"/>
                  </a:schemeClr>
                </a:solidFill>
              </a:rPr>
            </a:br>
            <a:r>
              <a:rPr lang="en-US" sz="2700" b="1" dirty="0">
                <a:solidFill>
                  <a:schemeClr val="tx1">
                    <a:lumMod val="85000"/>
                    <a:lumOff val="15000"/>
                  </a:schemeClr>
                </a:solidFill>
              </a:rPr>
              <a:t>Immediate Past President -</a:t>
            </a:r>
            <a:br>
              <a:rPr lang="en-US" sz="2700" b="1" dirty="0">
                <a:solidFill>
                  <a:schemeClr val="tx1">
                    <a:lumMod val="85000"/>
                    <a:lumOff val="15000"/>
                  </a:schemeClr>
                </a:solidFill>
              </a:rPr>
            </a:br>
            <a:r>
              <a:rPr lang="en-US" sz="2700" b="1" dirty="0">
                <a:solidFill>
                  <a:schemeClr val="tx1">
                    <a:lumMod val="85000"/>
                    <a:lumOff val="15000"/>
                  </a:schemeClr>
                </a:solidFill>
              </a:rPr>
              <a:t>Ontario Association of Chiefs of Police</a:t>
            </a:r>
            <a:br>
              <a:rPr lang="en-US" sz="2700" b="1" dirty="0">
                <a:solidFill>
                  <a:schemeClr val="tx1">
                    <a:lumMod val="85000"/>
                    <a:lumOff val="15000"/>
                  </a:schemeClr>
                </a:solidFill>
              </a:rPr>
            </a:br>
            <a:br>
              <a:rPr lang="en-US" sz="2700" b="1" dirty="0">
                <a:solidFill>
                  <a:schemeClr val="tx1">
                    <a:lumMod val="85000"/>
                    <a:lumOff val="15000"/>
                  </a:schemeClr>
                </a:solidFill>
              </a:rPr>
            </a:br>
            <a:r>
              <a:rPr lang="en-US" sz="2400" i="1" u="sng" dirty="0">
                <a:solidFill>
                  <a:schemeClr val="tx1">
                    <a:lumMod val="85000"/>
                    <a:lumOff val="15000"/>
                  </a:schemeClr>
                </a:solidFill>
              </a:rPr>
              <a:t>‘</a:t>
            </a:r>
            <a:r>
              <a:rPr lang="en-US" sz="3100" i="1" u="sng" dirty="0">
                <a:solidFill>
                  <a:schemeClr val="tx1">
                    <a:lumMod val="85000"/>
                    <a:lumOff val="15000"/>
                  </a:schemeClr>
                </a:solidFill>
              </a:rPr>
              <a:t>New Community Safety &amp; Policing Act, 2019’</a:t>
            </a:r>
            <a:endParaRPr lang="en-US" sz="3100" b="1"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24664D3B-F6FD-144E-F2AF-E3A8E95CF65E}"/>
              </a:ext>
            </a:extLst>
          </p:cNvPr>
          <p:cNvSpPr>
            <a:spLocks noGrp="1"/>
          </p:cNvSpPr>
          <p:nvPr>
            <p:ph type="body" sz="half" idx="2"/>
          </p:nvPr>
        </p:nvSpPr>
        <p:spPr>
          <a:xfrm>
            <a:off x="4584357" y="2386584"/>
            <a:ext cx="7043351" cy="4096512"/>
          </a:xfrm>
        </p:spPr>
        <p:txBody>
          <a:bodyPr vert="horz" lIns="91440" tIns="45720" rIns="91440" bIns="45720" rtlCol="0">
            <a:normAutofit fontScale="92500" lnSpcReduction="10000"/>
          </a:bodyPr>
          <a:lstStyle/>
          <a:p>
            <a:pPr fontAlgn="base">
              <a:lnSpc>
                <a:spcPct val="90000"/>
              </a:lnSpc>
            </a:pPr>
            <a:r>
              <a:rPr lang="en-US" dirty="0"/>
              <a:t>Chief Nishan </a:t>
            </a:r>
            <a:r>
              <a:rPr lang="en-US" dirty="0" err="1"/>
              <a:t>Duraiappah</a:t>
            </a:r>
            <a:r>
              <a:rPr lang="en-US" dirty="0"/>
              <a:t> was born in Sri Lanka, and immigrated to Canada. He began his policing career in 1995, achieving the rank of Deputy Chief of Halton Police in 2015 where he lead front line policing, community mobilization as well as innovation and technology. </a:t>
            </a:r>
          </a:p>
          <a:p>
            <a:pPr fontAlgn="base">
              <a:lnSpc>
                <a:spcPct val="90000"/>
              </a:lnSpc>
            </a:pPr>
            <a:r>
              <a:rPr lang="en-US" dirty="0"/>
              <a:t>In October 2019, Chief </a:t>
            </a:r>
            <a:r>
              <a:rPr lang="en-US" dirty="0" err="1"/>
              <a:t>Duraiappah</a:t>
            </a:r>
            <a:r>
              <a:rPr lang="en-US" dirty="0"/>
              <a:t> was appointed Chief of Peel Regional Police, arriving with a mandate for change and the strategic goal of becoming the most progressive, innovative and inclusive police service in Canada.  </a:t>
            </a:r>
          </a:p>
          <a:p>
            <a:pPr fontAlgn="base">
              <a:lnSpc>
                <a:spcPct val="90000"/>
              </a:lnSpc>
            </a:pPr>
            <a:r>
              <a:rPr lang="en-US" dirty="0"/>
              <a:t>Chief </a:t>
            </a:r>
            <a:r>
              <a:rPr lang="en-US" dirty="0" err="1"/>
              <a:t>Duraiappah</a:t>
            </a:r>
            <a:r>
              <a:rPr lang="en-US" dirty="0"/>
              <a:t> is committed to the safety and well-being of the community he serves, with one of the primary focuses being mental health and seeking multi-sectoral collaborative partnerships to reduce risk in the community. </a:t>
            </a:r>
          </a:p>
          <a:p>
            <a:pPr fontAlgn="base">
              <a:lnSpc>
                <a:spcPct val="90000"/>
              </a:lnSpc>
            </a:pPr>
            <a:r>
              <a:rPr lang="en-US" dirty="0"/>
              <a:t>Chief </a:t>
            </a:r>
            <a:r>
              <a:rPr lang="en-US" dirty="0" err="1"/>
              <a:t>Duraiappah</a:t>
            </a:r>
            <a:r>
              <a:rPr lang="en-US" dirty="0"/>
              <a:t> holds a Bachelor of Arts Degree in Sociology and Criminology from the University of Toronto, and a Diploma of Public Administration from the University of Western Ontario. Chief </a:t>
            </a:r>
            <a:r>
              <a:rPr lang="en-US" dirty="0" err="1"/>
              <a:t>Duraiappah</a:t>
            </a:r>
            <a:r>
              <a:rPr lang="en-US" dirty="0"/>
              <a:t> was the past President of the Ontario Association of Chiefs of Police. He is the recipient of the Queen Elizabeth II Diamond Jubilee Medal and is an Officer of the Order of Merit of the Police Forces. In 2022, Chief </a:t>
            </a:r>
            <a:r>
              <a:rPr lang="en-US" dirty="0" err="1"/>
              <a:t>Duraiappah</a:t>
            </a:r>
            <a:r>
              <a:rPr lang="en-US" dirty="0"/>
              <a:t> was appointed to the Order of Ontario.  </a:t>
            </a:r>
          </a:p>
          <a:p>
            <a:pPr indent="-182880" fontAlgn="base">
              <a:lnSpc>
                <a:spcPct val="90000"/>
              </a:lnSpc>
              <a:buFont typeface="Garamond" pitchFamily="18" charset="0"/>
              <a:buChar char="◦"/>
            </a:pPr>
            <a:endParaRPr lang="en-US" dirty="0"/>
          </a:p>
          <a:p>
            <a:pPr indent="-182880">
              <a:lnSpc>
                <a:spcPct val="90000"/>
              </a:lnSpc>
              <a:buFont typeface="Garamond" pitchFamily="18" charset="0"/>
              <a:buChar char="◦"/>
            </a:pPr>
            <a:endParaRPr lang="en-US" sz="1300" dirty="0"/>
          </a:p>
        </p:txBody>
      </p:sp>
    </p:spTree>
    <p:extLst>
      <p:ext uri="{BB962C8B-B14F-4D97-AF65-F5344CB8AC3E}">
        <p14:creationId xmlns:p14="http://schemas.microsoft.com/office/powerpoint/2010/main" val="1628800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035" name="Rectangle 103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useBgFill="1">
        <p:nvSpPr>
          <p:cNvPr id="1037" name="Rectangle 1036">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41" name="Rectangle 1040">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Title 2">
            <a:extLst>
              <a:ext uri="{FF2B5EF4-FFF2-40B4-BE49-F238E27FC236}">
                <a16:creationId xmlns:a16="http://schemas.microsoft.com/office/drawing/2014/main" id="{00226F89-E851-7D97-D2FD-36EE2F6937DD}"/>
              </a:ext>
            </a:extLst>
          </p:cNvPr>
          <p:cNvSpPr>
            <a:spLocks noGrp="1"/>
          </p:cNvSpPr>
          <p:nvPr>
            <p:ph type="title"/>
          </p:nvPr>
        </p:nvSpPr>
        <p:spPr>
          <a:xfrm>
            <a:off x="371855" y="374904"/>
            <a:ext cx="7141053" cy="1373686"/>
          </a:xfrm>
        </p:spPr>
        <p:txBody>
          <a:bodyPr vert="horz" lIns="91440" tIns="45720" rIns="91440" bIns="45720" rtlCol="0" anchor="ctr">
            <a:normAutofit fontScale="90000"/>
          </a:bodyPr>
          <a:lstStyle/>
          <a:p>
            <a:pPr>
              <a:lnSpc>
                <a:spcPct val="90000"/>
              </a:lnSpc>
            </a:pPr>
            <a:br>
              <a:rPr lang="en-US" sz="2400" b="1" dirty="0">
                <a:solidFill>
                  <a:schemeClr val="tx1">
                    <a:lumMod val="85000"/>
                    <a:lumOff val="15000"/>
                  </a:schemeClr>
                </a:solidFill>
              </a:rPr>
            </a:br>
            <a:br>
              <a:rPr lang="en-US" sz="2400" b="1" dirty="0">
                <a:solidFill>
                  <a:schemeClr val="tx1">
                    <a:lumMod val="85000"/>
                    <a:lumOff val="15000"/>
                  </a:schemeClr>
                </a:solidFill>
              </a:rPr>
            </a:br>
            <a:br>
              <a:rPr lang="en-US" sz="2400" b="1" dirty="0">
                <a:solidFill>
                  <a:schemeClr val="tx1">
                    <a:lumMod val="85000"/>
                    <a:lumOff val="15000"/>
                  </a:schemeClr>
                </a:solidFill>
              </a:rPr>
            </a:br>
            <a:r>
              <a:rPr lang="en-US" sz="2400" b="1" dirty="0">
                <a:solidFill>
                  <a:schemeClr val="tx1">
                    <a:lumMod val="85000"/>
                    <a:lumOff val="15000"/>
                  </a:schemeClr>
                </a:solidFill>
              </a:rPr>
              <a:t>Chief Jim MacSween</a:t>
            </a:r>
            <a:br>
              <a:rPr lang="en-US" sz="2400" b="1" dirty="0">
                <a:solidFill>
                  <a:schemeClr val="tx1">
                    <a:lumMod val="85000"/>
                    <a:lumOff val="15000"/>
                  </a:schemeClr>
                </a:solidFill>
              </a:rPr>
            </a:br>
            <a:r>
              <a:rPr lang="en-US" sz="2400" b="1" dirty="0">
                <a:solidFill>
                  <a:schemeClr val="tx1">
                    <a:lumMod val="85000"/>
                    <a:lumOff val="15000"/>
                  </a:schemeClr>
                </a:solidFill>
              </a:rPr>
              <a:t>York Regional Police Service</a:t>
            </a:r>
            <a:br>
              <a:rPr lang="en-US" sz="2400" b="1" dirty="0">
                <a:solidFill>
                  <a:schemeClr val="tx1">
                    <a:lumMod val="85000"/>
                    <a:lumOff val="15000"/>
                  </a:schemeClr>
                </a:solidFill>
              </a:rPr>
            </a:br>
            <a:r>
              <a:rPr lang="en-US" sz="2400" b="1" dirty="0">
                <a:solidFill>
                  <a:schemeClr val="tx1">
                    <a:lumMod val="85000"/>
                    <a:lumOff val="15000"/>
                  </a:schemeClr>
                </a:solidFill>
              </a:rPr>
              <a:t>President – Ontario Association of Chiefs of Police</a:t>
            </a:r>
            <a:br>
              <a:rPr lang="en-US" sz="2400" b="1" dirty="0">
                <a:solidFill>
                  <a:schemeClr val="tx1">
                    <a:lumMod val="85000"/>
                    <a:lumOff val="15000"/>
                  </a:schemeClr>
                </a:solidFill>
              </a:rPr>
            </a:br>
            <a:r>
              <a:rPr lang="en-US" sz="2000" i="1" u="sng" dirty="0">
                <a:solidFill>
                  <a:schemeClr val="tx1">
                    <a:lumMod val="85000"/>
                    <a:lumOff val="15000"/>
                  </a:schemeClr>
                </a:solidFill>
              </a:rPr>
              <a:t>‘</a:t>
            </a:r>
            <a:r>
              <a:rPr lang="en-US" sz="2400" i="1" u="sng" dirty="0">
                <a:solidFill>
                  <a:schemeClr val="tx1">
                    <a:lumMod val="85000"/>
                    <a:lumOff val="15000"/>
                  </a:schemeClr>
                </a:solidFill>
              </a:rPr>
              <a:t>New Community Safety &amp; Policing Act, 2019’</a:t>
            </a:r>
            <a:br>
              <a:rPr lang="en-US" sz="2400" b="1" dirty="0">
                <a:solidFill>
                  <a:schemeClr val="tx1">
                    <a:lumMod val="85000"/>
                    <a:lumOff val="15000"/>
                  </a:schemeClr>
                </a:solidFill>
              </a:rPr>
            </a:br>
            <a:br>
              <a:rPr lang="en-US" sz="2400" b="1" dirty="0">
                <a:solidFill>
                  <a:schemeClr val="tx1">
                    <a:lumMod val="85000"/>
                    <a:lumOff val="15000"/>
                  </a:schemeClr>
                </a:solidFill>
              </a:rPr>
            </a:br>
            <a:br>
              <a:rPr lang="en-US" sz="2400" b="1" dirty="0">
                <a:solidFill>
                  <a:schemeClr val="tx1">
                    <a:lumMod val="85000"/>
                    <a:lumOff val="15000"/>
                  </a:schemeClr>
                </a:solidFill>
              </a:rPr>
            </a:br>
            <a:endParaRPr lang="en-US" sz="2400" b="1"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D57648F7-7F11-6D70-89E9-2CA0CC174EC6}"/>
              </a:ext>
            </a:extLst>
          </p:cNvPr>
          <p:cNvSpPr>
            <a:spLocks noGrp="1"/>
          </p:cNvSpPr>
          <p:nvPr>
            <p:ph type="body" sz="half" idx="2"/>
          </p:nvPr>
        </p:nvSpPr>
        <p:spPr>
          <a:xfrm>
            <a:off x="367373" y="1748589"/>
            <a:ext cx="7239785" cy="4466818"/>
          </a:xfrm>
        </p:spPr>
        <p:txBody>
          <a:bodyPr vert="horz" lIns="91440" tIns="45720" rIns="91440" bIns="45720" rtlCol="0">
            <a:normAutofit fontScale="62500" lnSpcReduction="20000"/>
          </a:bodyPr>
          <a:lstStyle/>
          <a:p>
            <a:pPr>
              <a:lnSpc>
                <a:spcPct val="100000"/>
              </a:lnSpc>
            </a:pPr>
            <a:r>
              <a:rPr lang="en-US" dirty="0"/>
              <a:t>Born and raised in Nova Scotia, Chief MacSween moved to Ontario in 1987 and began his career with York Regional Police in 1989. He brings a balance of operational, administrative and strategic experience to his current role. </a:t>
            </a:r>
          </a:p>
          <a:p>
            <a:pPr>
              <a:lnSpc>
                <a:spcPct val="100000"/>
              </a:lnSpc>
            </a:pPr>
            <a:r>
              <a:rPr lang="en-US" dirty="0"/>
              <a:t>Chief MacSween is responsible for 2,300 employees, an operating and capital budget of $390 million and community safety for 1.2 million citizens.</a:t>
            </a:r>
          </a:p>
          <a:p>
            <a:pPr>
              <a:lnSpc>
                <a:spcPct val="100000"/>
              </a:lnSpc>
            </a:pPr>
            <a:r>
              <a:rPr lang="en-US" dirty="0"/>
              <a:t>He has previously served in the #2 District Criminal Investigations Bureau, the Hold-Up Unit and the Community Services Bureau. Deputy Chief MacSween was promoted to the rank of Inspector in 2013 and was assigned to the Duty Inspector Bureau in the Town of Aurora. He also served as an Inspector in the Training and Education Bureau. In 2016, he was promoted to the rank of Superintendent and served as the officer in charge of #2 and #4 District respectively. He served as Superintendent of Operational Command, which includes the 9-1-1 Communications Centre and the Real Time Operations Centre. He was promoted to Deputy Chief on May 15, 2019 and assigned to the Support Branch before assuming the role of Chief on May 1, 2020.</a:t>
            </a:r>
          </a:p>
          <a:p>
            <a:pPr>
              <a:lnSpc>
                <a:spcPct val="100000"/>
              </a:lnSpc>
            </a:pPr>
            <a:r>
              <a:rPr lang="en-US" dirty="0"/>
              <a:t>Chief MacSween holds a Bachelor of Applied Arts Degree in Justice Studies from the University of Guelph and a diploma in Police Foundations Leadership from the Humber College Institute of Technology and Advanced Learning. His professional leadership training includes the Police Leadership Program at the </a:t>
            </a:r>
            <a:r>
              <a:rPr lang="en-US" dirty="0" err="1"/>
              <a:t>Rotman</a:t>
            </a:r>
            <a:r>
              <a:rPr lang="en-US" dirty="0"/>
              <a:t> School of Management and the Executive Strategic Management program at the Senior Management Institute for Police in Boston, Massachusetts. </a:t>
            </a:r>
          </a:p>
          <a:p>
            <a:pPr>
              <a:lnSpc>
                <a:spcPct val="100000"/>
              </a:lnSpc>
            </a:pPr>
            <a:r>
              <a:rPr lang="en-US" dirty="0"/>
              <a:t>He is a recipient of the Governor General’s Exemplary Service 20-year medal and completed his 30th year of policing in October of 2019. </a:t>
            </a:r>
          </a:p>
          <a:p>
            <a:pPr>
              <a:lnSpc>
                <a:spcPct val="100000"/>
              </a:lnSpc>
            </a:pPr>
            <a:r>
              <a:rPr lang="en-US" dirty="0"/>
              <a:t>He currently sits as the President of the Ontario Association of Chiefs of Police and on the Board of Directors of the Canadian Police Knowledge Network (CPKN). He is also an active member of the Canadian Association of Chiefs of Police, the Police Executive Research Forum, the International Association of Chiefs of Police and the Major City Chiefs Association. </a:t>
            </a:r>
          </a:p>
          <a:p>
            <a:pPr>
              <a:lnSpc>
                <a:spcPct val="100000"/>
              </a:lnSpc>
            </a:pPr>
            <a:r>
              <a:rPr lang="en-US" dirty="0"/>
              <a:t>Active in the community, Chief MacSween is a Board member for Special Olympics Ontario and previously served as the Chair of the St. John Ambulance Board of Directors. He volunteers his time to Special Olympics Ontario and supports the Law Enforcement Torch Run through the annual Race for Plunkett and the Polar Bear Plunge. </a:t>
            </a:r>
          </a:p>
          <a:p>
            <a:pPr>
              <a:lnSpc>
                <a:spcPct val="100000"/>
              </a:lnSpc>
            </a:pPr>
            <a:r>
              <a:rPr lang="en-US" dirty="0"/>
              <a:t>Chief MacSween has extensive experience in the areas of leadership development, performance management, project management, innovation and technology and change management. He remains proud of the partnerships York Regional Police share with both policing and nonpolice agencies and the strong relationships that have been developed with the diverse communities in York Region. Chief MacSween is married with four children and enjoys spending quality time with his family. </a:t>
            </a:r>
          </a:p>
        </p:txBody>
      </p:sp>
      <p:pic>
        <p:nvPicPr>
          <p:cNvPr id="1026" name="Picture 2" descr="Image preview">
            <a:extLst>
              <a:ext uri="{FF2B5EF4-FFF2-40B4-BE49-F238E27FC236}">
                <a16:creationId xmlns:a16="http://schemas.microsoft.com/office/drawing/2014/main" id="{C6AE924E-7D70-5E15-1A34-EC4EAC4D1871}"/>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3474" r="21743"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506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035" name="Rectangle 103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p:nvSpPr>
          <p:cNvPr id="1037" name="Rectangle 1036">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1026" name="Picture 2" descr="Image preview">
            <a:extLst>
              <a:ext uri="{FF2B5EF4-FFF2-40B4-BE49-F238E27FC236}">
                <a16:creationId xmlns:a16="http://schemas.microsoft.com/office/drawing/2014/main" id="{21E76A32-1B6E-4EBD-64F8-17E01BB653E6}"/>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9305" r="12429" b="-2"/>
          <a:stretch/>
        </p:blipFill>
        <p:spPr bwMode="auto">
          <a:xfrm>
            <a:off x="234696" y="237744"/>
            <a:ext cx="3996183" cy="6382512"/>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CA"/>
          </a:p>
        </p:txBody>
      </p:sp>
      <p:sp>
        <p:nvSpPr>
          <p:cNvPr id="3" name="Title 2">
            <a:extLst>
              <a:ext uri="{FF2B5EF4-FFF2-40B4-BE49-F238E27FC236}">
                <a16:creationId xmlns:a16="http://schemas.microsoft.com/office/drawing/2014/main" id="{CF0D7BF4-8751-86D6-3142-9CD4D0503BFE}"/>
              </a:ext>
            </a:extLst>
          </p:cNvPr>
          <p:cNvSpPr>
            <a:spLocks noGrp="1"/>
          </p:cNvSpPr>
          <p:nvPr>
            <p:ph type="title"/>
          </p:nvPr>
        </p:nvSpPr>
        <p:spPr>
          <a:xfrm>
            <a:off x="4465575" y="466531"/>
            <a:ext cx="7354568" cy="1920052"/>
          </a:xfrm>
        </p:spPr>
        <p:txBody>
          <a:bodyPr vert="horz" lIns="91440" tIns="45720" rIns="91440" bIns="45720" rtlCol="0" anchor="ctr">
            <a:normAutofit fontScale="90000"/>
          </a:bodyPr>
          <a:lstStyle/>
          <a:p>
            <a:pPr>
              <a:lnSpc>
                <a:spcPct val="90000"/>
              </a:lnSpc>
            </a:pPr>
            <a:r>
              <a:rPr lang="en-US" sz="2800" b="1" dirty="0">
                <a:solidFill>
                  <a:schemeClr val="tx1">
                    <a:lumMod val="85000"/>
                    <a:lumOff val="15000"/>
                  </a:schemeClr>
                </a:solidFill>
              </a:rPr>
              <a:t>Jason Fraser - General Counsel, York Regional Police </a:t>
            </a:r>
            <a:br>
              <a:rPr lang="en-US" sz="2800" b="1" dirty="0">
                <a:solidFill>
                  <a:schemeClr val="tx1">
                    <a:lumMod val="85000"/>
                    <a:lumOff val="15000"/>
                  </a:schemeClr>
                </a:solidFill>
              </a:rPr>
            </a:br>
            <a:r>
              <a:rPr lang="en-US" sz="2800" b="1" dirty="0">
                <a:solidFill>
                  <a:schemeClr val="tx1">
                    <a:lumMod val="85000"/>
                    <a:lumOff val="15000"/>
                  </a:schemeClr>
                </a:solidFill>
              </a:rPr>
              <a:t>Legal Advisor –</a:t>
            </a:r>
            <a:br>
              <a:rPr lang="en-US" sz="2800" b="1" dirty="0">
                <a:solidFill>
                  <a:schemeClr val="tx1">
                    <a:lumMod val="85000"/>
                    <a:lumOff val="15000"/>
                  </a:schemeClr>
                </a:solidFill>
              </a:rPr>
            </a:br>
            <a:r>
              <a:rPr lang="en-US" sz="2800" b="1">
                <a:solidFill>
                  <a:schemeClr val="tx1">
                    <a:lumMod val="85000"/>
                    <a:lumOff val="15000"/>
                  </a:schemeClr>
                </a:solidFill>
              </a:rPr>
              <a:t>Ontario Association of Chiefs </a:t>
            </a:r>
            <a:r>
              <a:rPr lang="en-US" sz="2800" b="1" dirty="0">
                <a:solidFill>
                  <a:schemeClr val="tx1">
                    <a:lumMod val="85000"/>
                    <a:lumOff val="15000"/>
                  </a:schemeClr>
                </a:solidFill>
              </a:rPr>
              <a:t>of Police </a:t>
            </a:r>
            <a:br>
              <a:rPr lang="en-US" sz="2800" b="1" dirty="0">
                <a:solidFill>
                  <a:schemeClr val="tx1">
                    <a:lumMod val="85000"/>
                    <a:lumOff val="15000"/>
                  </a:schemeClr>
                </a:solidFill>
              </a:rPr>
            </a:br>
            <a:br>
              <a:rPr lang="en-US" sz="2800" b="1" dirty="0">
                <a:solidFill>
                  <a:schemeClr val="tx1">
                    <a:lumMod val="85000"/>
                    <a:lumOff val="15000"/>
                  </a:schemeClr>
                </a:solidFill>
              </a:rPr>
            </a:br>
            <a:r>
              <a:rPr lang="en-US" sz="2800" dirty="0">
                <a:solidFill>
                  <a:schemeClr val="tx1">
                    <a:lumMod val="85000"/>
                    <a:lumOff val="15000"/>
                  </a:schemeClr>
                </a:solidFill>
              </a:rPr>
              <a:t>‘</a:t>
            </a:r>
            <a:r>
              <a:rPr lang="en-US" sz="2800" i="1" u="sng" dirty="0">
                <a:solidFill>
                  <a:schemeClr val="tx1">
                    <a:lumMod val="85000"/>
                    <a:lumOff val="15000"/>
                  </a:schemeClr>
                </a:solidFill>
              </a:rPr>
              <a:t>New Community Safety &amp; Policing Act, 2019 – Regulations’</a:t>
            </a:r>
            <a:br>
              <a:rPr lang="en-US" sz="2800" dirty="0">
                <a:solidFill>
                  <a:schemeClr val="tx1">
                    <a:lumMod val="85000"/>
                    <a:lumOff val="15000"/>
                  </a:schemeClr>
                </a:solidFill>
              </a:rPr>
            </a:br>
            <a:endParaRPr lang="en-US" sz="2800"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AF2D5CB5-EF51-43A4-5823-423887CDF0F8}"/>
              </a:ext>
            </a:extLst>
          </p:cNvPr>
          <p:cNvSpPr>
            <a:spLocks noGrp="1"/>
          </p:cNvSpPr>
          <p:nvPr>
            <p:ph type="body" sz="half" idx="2"/>
          </p:nvPr>
        </p:nvSpPr>
        <p:spPr>
          <a:xfrm>
            <a:off x="4465573" y="2386583"/>
            <a:ext cx="7354567" cy="4004885"/>
          </a:xfrm>
        </p:spPr>
        <p:txBody>
          <a:bodyPr vert="horz" lIns="91440" tIns="45720" rIns="91440" bIns="45720" rtlCol="0">
            <a:normAutofit fontScale="85000" lnSpcReduction="20000"/>
          </a:bodyPr>
          <a:lstStyle/>
          <a:p>
            <a:pPr>
              <a:lnSpc>
                <a:spcPct val="100000"/>
              </a:lnSpc>
            </a:pPr>
            <a:r>
              <a:rPr lang="en-US" dirty="0"/>
              <a:t>Jason Fraser is General Counsel for York Regional Police where he oversees Legal Services and the Professional Standards Bureau. He joined the police service in 2007 after several years in private practice.</a:t>
            </a:r>
          </a:p>
          <a:p>
            <a:pPr>
              <a:lnSpc>
                <a:spcPct val="100000"/>
              </a:lnSpc>
            </a:pPr>
            <a:r>
              <a:rPr lang="en-US" dirty="0"/>
              <a:t>He advises the Chief of Police and members of the police service on a broad range of legal, compliance, privacy and risk management issues. He acts as counsel to the Chief in court matters involving the production of police records and deployment of police resources. Jason has appeared before all levels of Court from provincial offences court to the Supreme Court of Canada. He has represented York Regional Police at Coroner’s Inquests and appeals before the Ontario Civilian Police Commission and acts as a prosecutor in police discipline hearings. </a:t>
            </a:r>
          </a:p>
          <a:p>
            <a:pPr>
              <a:lnSpc>
                <a:spcPct val="100000"/>
              </a:lnSpc>
            </a:pPr>
            <a:r>
              <a:rPr lang="en-US" dirty="0"/>
              <a:t>Jason develops and delivers in-house training on a variety of legal and risk management issues. He is a frequent presenter at law enforcement and continuing legal education conferences. </a:t>
            </a:r>
          </a:p>
          <a:p>
            <a:pPr>
              <a:lnSpc>
                <a:spcPct val="100000"/>
              </a:lnSpc>
            </a:pPr>
            <a:r>
              <a:rPr lang="en-US" dirty="0"/>
              <a:t>As a member of the Ontario Association of Chiefs of Police, Jason co-chairs its Police Legal Advisors Committee and acts as a legal advisor to the OACP Board of Directors. He is also a member of the Canadian Association of Chiefs of Police’s Law Amendments Committee. </a:t>
            </a:r>
          </a:p>
          <a:p>
            <a:pPr>
              <a:lnSpc>
                <a:spcPct val="100000"/>
              </a:lnSpc>
            </a:pPr>
            <a:r>
              <a:rPr lang="en-US" dirty="0"/>
              <a:t>After graduating from York University at Glendon College in 1995 with a Bachelor of Arts degree, Jason attended law school at Queen’s University and obtained his Bachelor of Laws in 1998. He was called to the Ontario Bar in 2000. In 2014, Jason completed a Master’s Degree in administrative law at </a:t>
            </a:r>
            <a:r>
              <a:rPr lang="en-US" dirty="0" err="1"/>
              <a:t>Osgoode</a:t>
            </a:r>
            <a:r>
              <a:rPr lang="en-US" dirty="0"/>
              <a:t> Hall Law School</a:t>
            </a:r>
          </a:p>
        </p:txBody>
      </p:sp>
    </p:spTree>
    <p:extLst>
      <p:ext uri="{BB962C8B-B14F-4D97-AF65-F5344CB8AC3E}">
        <p14:creationId xmlns:p14="http://schemas.microsoft.com/office/powerpoint/2010/main" val="815172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4" name="Rectangle 13">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useBgFill="1">
        <p:nvSpPr>
          <p:cNvPr id="16" name="Rectangle 15">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0" name="Rectangle 19">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Title 2">
            <a:extLst>
              <a:ext uri="{FF2B5EF4-FFF2-40B4-BE49-F238E27FC236}">
                <a16:creationId xmlns:a16="http://schemas.microsoft.com/office/drawing/2014/main" id="{0B5C98D2-BEF6-4E4A-088F-B2DB76BB2021}"/>
              </a:ext>
            </a:extLst>
          </p:cNvPr>
          <p:cNvSpPr>
            <a:spLocks noGrp="1"/>
          </p:cNvSpPr>
          <p:nvPr>
            <p:ph type="title"/>
          </p:nvPr>
        </p:nvSpPr>
        <p:spPr>
          <a:xfrm>
            <a:off x="868680" y="642593"/>
            <a:ext cx="6281928" cy="1744183"/>
          </a:xfrm>
        </p:spPr>
        <p:txBody>
          <a:bodyPr vert="horz" lIns="91440" tIns="45720" rIns="91440" bIns="45720" rtlCol="0" anchor="ctr">
            <a:normAutofit/>
          </a:bodyPr>
          <a:lstStyle/>
          <a:p>
            <a:pPr>
              <a:lnSpc>
                <a:spcPct val="90000"/>
              </a:lnSpc>
            </a:pPr>
            <a:r>
              <a:rPr lang="en-US" sz="3700" b="1">
                <a:solidFill>
                  <a:schemeClr val="tx1">
                    <a:lumMod val="85000"/>
                    <a:lumOff val="15000"/>
                  </a:schemeClr>
                </a:solidFill>
              </a:rPr>
              <a:t>Michael Munroe - Director </a:t>
            </a:r>
            <a:br>
              <a:rPr lang="en-US" sz="3700">
                <a:solidFill>
                  <a:schemeClr val="tx1">
                    <a:lumMod val="85000"/>
                    <a:lumOff val="15000"/>
                  </a:schemeClr>
                </a:solidFill>
              </a:rPr>
            </a:br>
            <a:r>
              <a:rPr lang="en-US" sz="3700">
                <a:solidFill>
                  <a:schemeClr val="tx1">
                    <a:lumMod val="85000"/>
                    <a:lumOff val="15000"/>
                  </a:schemeClr>
                </a:solidFill>
              </a:rPr>
              <a:t>University of Toronto -</a:t>
            </a:r>
            <a:br>
              <a:rPr lang="en-US" sz="3700">
                <a:solidFill>
                  <a:schemeClr val="tx1">
                    <a:lumMod val="85000"/>
                    <a:lumOff val="15000"/>
                  </a:schemeClr>
                </a:solidFill>
              </a:rPr>
            </a:br>
            <a:r>
              <a:rPr lang="en-US" sz="3700">
                <a:solidFill>
                  <a:schemeClr val="tx1">
                    <a:lumMod val="85000"/>
                    <a:lumOff val="15000"/>
                  </a:schemeClr>
                </a:solidFill>
              </a:rPr>
              <a:t>Campus Safety Service</a:t>
            </a:r>
          </a:p>
        </p:txBody>
      </p:sp>
      <p:sp>
        <p:nvSpPr>
          <p:cNvPr id="4" name="Text Placeholder 3">
            <a:extLst>
              <a:ext uri="{FF2B5EF4-FFF2-40B4-BE49-F238E27FC236}">
                <a16:creationId xmlns:a16="http://schemas.microsoft.com/office/drawing/2014/main" id="{B7BCCAFE-D805-593D-D33C-7CE68B06C0D9}"/>
              </a:ext>
            </a:extLst>
          </p:cNvPr>
          <p:cNvSpPr>
            <a:spLocks noGrp="1"/>
          </p:cNvSpPr>
          <p:nvPr>
            <p:ph type="body" sz="half" idx="2"/>
          </p:nvPr>
        </p:nvSpPr>
        <p:spPr>
          <a:xfrm>
            <a:off x="868680" y="2386584"/>
            <a:ext cx="6281928" cy="3648456"/>
          </a:xfrm>
        </p:spPr>
        <p:txBody>
          <a:bodyPr vert="horz" lIns="91440" tIns="45720" rIns="91440" bIns="45720" rtlCol="0">
            <a:normAutofit/>
          </a:bodyPr>
          <a:lstStyle/>
          <a:p>
            <a:pPr fontAlgn="base">
              <a:lnSpc>
                <a:spcPct val="90000"/>
              </a:lnSpc>
            </a:pPr>
            <a:r>
              <a:rPr lang="en-US" sz="1300" b="0" i="0" u="none" strike="noStrike" dirty="0">
                <a:effectLst/>
                <a:highlight>
                  <a:srgbClr val="EDEBE9"/>
                </a:highlight>
              </a:rPr>
              <a:t>Michael has spent the last twenty-four years working within the University of Toronto Campus Safety Service in various capacities such as Staff Sergeant, Associate Director and now Director. He has distinguished himself as a leader with a focus on a collaborative, respectful, equitable, Inclusive and solution driven approach. </a:t>
            </a:r>
            <a:r>
              <a:rPr lang="en-US" sz="1300" b="0" i="0" dirty="0">
                <a:effectLst/>
                <a:highlight>
                  <a:srgbClr val="EDEBE9"/>
                </a:highlight>
              </a:rPr>
              <a:t>​</a:t>
            </a:r>
          </a:p>
          <a:p>
            <a:pPr fontAlgn="base">
              <a:lnSpc>
                <a:spcPct val="90000"/>
              </a:lnSpc>
            </a:pPr>
            <a:r>
              <a:rPr lang="en-US" sz="1300" b="0" i="0" u="none" strike="noStrike" dirty="0">
                <a:effectLst/>
                <a:highlight>
                  <a:srgbClr val="EDEBE9"/>
                </a:highlight>
              </a:rPr>
              <a:t>He has established an efficient communication process with Senior Administration members to ensure the Campus Safety Service is working within the mandate of the University. </a:t>
            </a:r>
            <a:r>
              <a:rPr lang="en-US" sz="1300" b="0" i="0" dirty="0">
                <a:effectLst/>
                <a:highlight>
                  <a:srgbClr val="EDEBE9"/>
                </a:highlight>
              </a:rPr>
              <a:t>​</a:t>
            </a:r>
          </a:p>
          <a:p>
            <a:pPr fontAlgn="base">
              <a:lnSpc>
                <a:spcPct val="90000"/>
              </a:lnSpc>
            </a:pPr>
            <a:r>
              <a:rPr lang="en-US" sz="1300" b="0" i="0" u="none" strike="noStrike" dirty="0">
                <a:effectLst/>
                <a:highlight>
                  <a:srgbClr val="EDEBE9"/>
                </a:highlight>
              </a:rPr>
              <a:t>Michael has achieved numerous certifications in Critical Incident Management, Crisis Preparedness, Assessing and Managing Violence Risk Threat Assessment, Investigative Interviewing, Scientific Content Analysis, Post-Secondary Violence Threat Risk Assessment, Trauma Counselling for Front Line Workers, Applied Suicide Intervention and is a certified Complaint Co-Ordinator through the CSPA formerly known as the Ontario Police Services Act. </a:t>
            </a:r>
            <a:r>
              <a:rPr lang="en-US" sz="1300" b="0" i="0" dirty="0">
                <a:effectLst/>
                <a:highlight>
                  <a:srgbClr val="EDEBE9"/>
                </a:highlight>
              </a:rPr>
              <a:t>​</a:t>
            </a:r>
          </a:p>
          <a:p>
            <a:pPr fontAlgn="base">
              <a:lnSpc>
                <a:spcPct val="90000"/>
              </a:lnSpc>
            </a:pPr>
            <a:r>
              <a:rPr lang="en-US" sz="1300" b="0" i="0" u="none" strike="noStrike" dirty="0">
                <a:effectLst/>
                <a:highlight>
                  <a:srgbClr val="EDEBE9"/>
                </a:highlight>
              </a:rPr>
              <a:t>Michael is a graduate of the Police Leadership Program at the </a:t>
            </a:r>
            <a:r>
              <a:rPr lang="en-US" sz="1300" b="0" i="0" u="none" strike="noStrike" dirty="0" err="1">
                <a:effectLst/>
                <a:highlight>
                  <a:srgbClr val="EDEBE9"/>
                </a:highlight>
              </a:rPr>
              <a:t>Rotman</a:t>
            </a:r>
            <a:r>
              <a:rPr lang="en-US" sz="1300" b="0" i="0" u="none" strike="noStrike" dirty="0">
                <a:effectLst/>
                <a:highlight>
                  <a:srgbClr val="EDEBE9"/>
                </a:highlight>
              </a:rPr>
              <a:t> School of Management. (Class 2016) and is a member of the Canadian Association of Threat Assessment Professionals (CATAP), International Association of Campus Law Enforcement Administrators (IACLEA) and the Ontario Association of College and University Administrators (OACUSA) where he serves as Vice President, Universities.</a:t>
            </a:r>
            <a:r>
              <a:rPr lang="en-US" sz="1300" b="0" i="0" dirty="0">
                <a:effectLst/>
                <a:highlight>
                  <a:srgbClr val="EDEBE9"/>
                </a:highlight>
              </a:rPr>
              <a:t>​</a:t>
            </a:r>
          </a:p>
          <a:p>
            <a:pPr indent="-182880">
              <a:lnSpc>
                <a:spcPct val="90000"/>
              </a:lnSpc>
              <a:buFont typeface="Garamond" pitchFamily="18" charset="0"/>
              <a:buChar char="◦"/>
            </a:pPr>
            <a:endParaRPr lang="en-US" sz="1300" dirty="0"/>
          </a:p>
        </p:txBody>
      </p:sp>
      <p:pic>
        <p:nvPicPr>
          <p:cNvPr id="5" name="Picture 2" descr="Image preview">
            <a:extLst>
              <a:ext uri="{FF2B5EF4-FFF2-40B4-BE49-F238E27FC236}">
                <a16:creationId xmlns:a16="http://schemas.microsoft.com/office/drawing/2014/main" id="{F3A696B9-807B-1AF3-FE37-1140D5CB0BD1}"/>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25682" r="31184"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70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035" name="Rectangle 103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p:nvSpPr>
          <p:cNvPr id="1037" name="Rectangle 1036">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1026" name="Picture 2" descr="Image preview">
            <a:extLst>
              <a:ext uri="{FF2B5EF4-FFF2-40B4-BE49-F238E27FC236}">
                <a16:creationId xmlns:a16="http://schemas.microsoft.com/office/drawing/2014/main" id="{09594E72-9363-0878-69FE-94522417CB17}"/>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1" b="10161"/>
          <a:stretch/>
        </p:blipFill>
        <p:spPr bwMode="auto">
          <a:xfrm>
            <a:off x="234696" y="237744"/>
            <a:ext cx="3996183" cy="6382512"/>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CA"/>
          </a:p>
        </p:txBody>
      </p:sp>
      <p:sp>
        <p:nvSpPr>
          <p:cNvPr id="3" name="Title 2">
            <a:extLst>
              <a:ext uri="{FF2B5EF4-FFF2-40B4-BE49-F238E27FC236}">
                <a16:creationId xmlns:a16="http://schemas.microsoft.com/office/drawing/2014/main" id="{F4C485E7-FC9B-CD35-ADCF-89C19BBC076C}"/>
              </a:ext>
            </a:extLst>
          </p:cNvPr>
          <p:cNvSpPr>
            <a:spLocks noGrp="1"/>
          </p:cNvSpPr>
          <p:nvPr>
            <p:ph type="title"/>
          </p:nvPr>
        </p:nvSpPr>
        <p:spPr>
          <a:xfrm>
            <a:off x="4465575" y="642593"/>
            <a:ext cx="7354567" cy="1746504"/>
          </a:xfrm>
        </p:spPr>
        <p:txBody>
          <a:bodyPr vert="horz" lIns="91440" tIns="45720" rIns="91440" bIns="45720" rtlCol="0" anchor="ctr">
            <a:normAutofit fontScale="90000"/>
          </a:bodyPr>
          <a:lstStyle/>
          <a:p>
            <a:pPr>
              <a:lnSpc>
                <a:spcPct val="90000"/>
              </a:lnSpc>
            </a:pPr>
            <a:r>
              <a:rPr lang="en-US" sz="2300" b="1" dirty="0">
                <a:solidFill>
                  <a:schemeClr val="tx1">
                    <a:lumMod val="85000"/>
                    <a:lumOff val="15000"/>
                  </a:schemeClr>
                </a:solidFill>
              </a:rPr>
              <a:t>Barry A. Horrobin, B.A., M.A., CLEP, CMM-III </a:t>
            </a:r>
            <a:br>
              <a:rPr lang="en-US" sz="2300" b="1" dirty="0">
                <a:solidFill>
                  <a:schemeClr val="tx1">
                    <a:lumMod val="85000"/>
                    <a:lumOff val="15000"/>
                  </a:schemeClr>
                </a:solidFill>
              </a:rPr>
            </a:br>
            <a:r>
              <a:rPr lang="en-US" sz="2000" b="1" dirty="0">
                <a:solidFill>
                  <a:schemeClr val="tx1">
                    <a:lumMod val="85000"/>
                    <a:lumOff val="15000"/>
                  </a:schemeClr>
                </a:solidFill>
              </a:rPr>
              <a:t>Director of Planning &amp; Physical Resources - Windsor Police Service </a:t>
            </a:r>
            <a:br>
              <a:rPr lang="en-US" sz="2000" b="1" dirty="0">
                <a:solidFill>
                  <a:schemeClr val="tx1">
                    <a:lumMod val="85000"/>
                    <a:lumOff val="15000"/>
                  </a:schemeClr>
                </a:solidFill>
              </a:rPr>
            </a:br>
            <a:r>
              <a:rPr lang="en-US" sz="2000" b="1" dirty="0">
                <a:solidFill>
                  <a:schemeClr val="tx1">
                    <a:lumMod val="85000"/>
                    <a:lumOff val="15000"/>
                  </a:schemeClr>
                </a:solidFill>
              </a:rPr>
              <a:t>Professional Planner &amp; Environmental Criminologist</a:t>
            </a:r>
            <a:br>
              <a:rPr lang="en-US" sz="2000" dirty="0">
                <a:solidFill>
                  <a:schemeClr val="tx1">
                    <a:lumMod val="85000"/>
                    <a:lumOff val="15000"/>
                  </a:schemeClr>
                </a:solidFill>
              </a:rPr>
            </a:br>
            <a:br>
              <a:rPr lang="en-US" sz="2000" dirty="0">
                <a:solidFill>
                  <a:schemeClr val="tx1">
                    <a:lumMod val="85000"/>
                    <a:lumOff val="15000"/>
                  </a:schemeClr>
                </a:solidFill>
              </a:rPr>
            </a:br>
            <a:r>
              <a:rPr lang="en-US" sz="2300" dirty="0">
                <a:solidFill>
                  <a:schemeClr val="tx1">
                    <a:lumMod val="85000"/>
                    <a:lumOff val="15000"/>
                  </a:schemeClr>
                </a:solidFill>
              </a:rPr>
              <a:t>‘</a:t>
            </a:r>
            <a:r>
              <a:rPr lang="en-US" sz="2000" b="0" i="1" u="sng" dirty="0">
                <a:solidFill>
                  <a:srgbClr val="000000"/>
                </a:solidFill>
                <a:effectLst/>
              </a:rPr>
              <a:t>Leveraging Inclusivity to Design Safer Learning Facilities and Spaces’</a:t>
            </a:r>
            <a:endParaRPr lang="en-US" sz="2000" i="1" u="sng"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4F5A0A3B-CCDF-64DD-6AE5-3805409AD2DE}"/>
              </a:ext>
            </a:extLst>
          </p:cNvPr>
          <p:cNvSpPr>
            <a:spLocks noGrp="1"/>
          </p:cNvSpPr>
          <p:nvPr>
            <p:ph type="body" sz="half" idx="2"/>
          </p:nvPr>
        </p:nvSpPr>
        <p:spPr>
          <a:xfrm>
            <a:off x="4465575" y="2386584"/>
            <a:ext cx="7354567" cy="4096512"/>
          </a:xfrm>
        </p:spPr>
        <p:txBody>
          <a:bodyPr vert="horz" lIns="91440" tIns="45720" rIns="91440" bIns="45720" rtlCol="0">
            <a:normAutofit/>
          </a:bodyPr>
          <a:lstStyle/>
          <a:p>
            <a:pPr>
              <a:lnSpc>
                <a:spcPct val="90000"/>
              </a:lnSpc>
            </a:pPr>
            <a:r>
              <a:rPr lang="en-US" sz="1400" dirty="0"/>
              <a:t>Barry Horrobin is the Director of Planning &amp; Physical Resources for the Windsor Police Service (since 1989) and has worked as a professional planner since 1988, specializing in the field of environmental criminology – assessing the impact the design, construction, and usage of built environments have on crime and disorder. </a:t>
            </a:r>
          </a:p>
          <a:p>
            <a:pPr>
              <a:lnSpc>
                <a:spcPct val="90000"/>
              </a:lnSpc>
            </a:pPr>
            <a:r>
              <a:rPr lang="en-US" sz="1400" dirty="0"/>
              <a:t>He holds a Master’s degree in Geography (Resource Planning) and an </a:t>
            </a:r>
            <a:r>
              <a:rPr lang="en-US" sz="1400" dirty="0" err="1"/>
              <a:t>Honours</a:t>
            </a:r>
            <a:r>
              <a:rPr lang="en-US" sz="1400" dirty="0"/>
              <a:t> B.A. in Resource Management from the University of Windsor, a two-year diploma in Municipal Administration from St. Lawrence College, and possesses both an advanced certified law enforcement planner designation (from IALEP) and the Certified Municipal Manager, Level III (Police Executive) designation from the Ontario Municipal Management Institute. </a:t>
            </a:r>
          </a:p>
          <a:p>
            <a:pPr>
              <a:lnSpc>
                <a:spcPct val="90000"/>
              </a:lnSpc>
            </a:pPr>
            <a:r>
              <a:rPr lang="en-US" sz="1400" dirty="0"/>
              <a:t>Barry is a board-certified expert in the field of Crime Prevention Through Environmental Design (CPTED); receiving his formal training at the University of Louisville in 1991. He is also a recognized specialist in criminal justice facilities planning, design, and construction. As a full member of the Ontario Association of Chiefs of Police (OACP) since 1998, his collective experience and training has contributed to several published research articles in the public safety field. </a:t>
            </a:r>
          </a:p>
          <a:p>
            <a:pPr>
              <a:lnSpc>
                <a:spcPct val="90000"/>
              </a:lnSpc>
            </a:pPr>
            <a:r>
              <a:rPr lang="en-US" sz="1400" dirty="0"/>
              <a:t>Barry is actively involved in various volunteering and community activities as a board member of Windsor and Essex County United Way, committee member with the Alzheimer’s Society of Windsor and Essex County, and volunteers with the Windsor Historical Society serving Canadian veterans, Crime Stoppers, and Habitat for Humanity</a:t>
            </a:r>
          </a:p>
        </p:txBody>
      </p:sp>
    </p:spTree>
    <p:extLst>
      <p:ext uri="{BB962C8B-B14F-4D97-AF65-F5344CB8AC3E}">
        <p14:creationId xmlns:p14="http://schemas.microsoft.com/office/powerpoint/2010/main" val="1703691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045" name="Rectangle 104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useBgFill="1">
        <p:nvSpPr>
          <p:cNvPr id="1046" name="Rectangle 1045">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48" name="Rectangle 1047">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Title 2">
            <a:extLst>
              <a:ext uri="{FF2B5EF4-FFF2-40B4-BE49-F238E27FC236}">
                <a16:creationId xmlns:a16="http://schemas.microsoft.com/office/drawing/2014/main" id="{21453240-56E2-2345-EBBB-90BDFC343016}"/>
              </a:ext>
            </a:extLst>
          </p:cNvPr>
          <p:cNvSpPr>
            <a:spLocks noGrp="1"/>
          </p:cNvSpPr>
          <p:nvPr>
            <p:ph type="title"/>
          </p:nvPr>
        </p:nvSpPr>
        <p:spPr>
          <a:xfrm>
            <a:off x="868680" y="642593"/>
            <a:ext cx="6281928" cy="1744183"/>
          </a:xfrm>
        </p:spPr>
        <p:txBody>
          <a:bodyPr vert="horz" lIns="91440" tIns="45720" rIns="91440" bIns="45720" rtlCol="0" anchor="ctr">
            <a:normAutofit/>
          </a:bodyPr>
          <a:lstStyle/>
          <a:p>
            <a:pPr>
              <a:lnSpc>
                <a:spcPct val="90000"/>
              </a:lnSpc>
            </a:pPr>
            <a:r>
              <a:rPr lang="en-US" sz="2600" b="1" i="0" dirty="0">
                <a:solidFill>
                  <a:schemeClr val="tx1">
                    <a:lumMod val="85000"/>
                    <a:lumOff val="15000"/>
                  </a:schemeClr>
                </a:solidFill>
              </a:rPr>
              <a:t>Kristen </a:t>
            </a:r>
            <a:r>
              <a:rPr lang="en-US" sz="2600" b="1" i="0" dirty="0" err="1">
                <a:solidFill>
                  <a:schemeClr val="tx1">
                    <a:lumMod val="85000"/>
                    <a:lumOff val="15000"/>
                  </a:schemeClr>
                </a:solidFill>
              </a:rPr>
              <a:t>Ziman</a:t>
            </a:r>
            <a:br>
              <a:rPr lang="en-US" sz="2600" dirty="0">
                <a:solidFill>
                  <a:schemeClr val="tx1">
                    <a:lumMod val="85000"/>
                    <a:lumOff val="15000"/>
                  </a:schemeClr>
                </a:solidFill>
              </a:rPr>
            </a:br>
            <a:r>
              <a:rPr lang="en-US" sz="2600" b="0" i="0" dirty="0">
                <a:solidFill>
                  <a:schemeClr val="tx1">
                    <a:lumMod val="85000"/>
                    <a:lumOff val="15000"/>
                  </a:schemeClr>
                </a:solidFill>
              </a:rPr>
              <a:t>Former Police Chief of the Aurora IL Police Department (Ret.)</a:t>
            </a:r>
            <a:br>
              <a:rPr lang="en-US" sz="2600" dirty="0">
                <a:solidFill>
                  <a:schemeClr val="tx1">
                    <a:lumMod val="85000"/>
                    <a:lumOff val="15000"/>
                  </a:schemeClr>
                </a:solidFill>
              </a:rPr>
            </a:br>
            <a:r>
              <a:rPr lang="en-US" sz="2600" b="0" i="0" dirty="0">
                <a:solidFill>
                  <a:schemeClr val="tx1">
                    <a:lumMod val="85000"/>
                    <a:lumOff val="15000"/>
                  </a:schemeClr>
                </a:solidFill>
              </a:rPr>
              <a:t>Speaker | Author | Leader | Change Agent</a:t>
            </a:r>
            <a:endParaRPr lang="en-US" sz="2600"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74AC4A64-B920-B2D4-C793-FD3D369ED564}"/>
              </a:ext>
            </a:extLst>
          </p:cNvPr>
          <p:cNvSpPr>
            <a:spLocks noGrp="1"/>
          </p:cNvSpPr>
          <p:nvPr>
            <p:ph type="body" sz="half" idx="2"/>
          </p:nvPr>
        </p:nvSpPr>
        <p:spPr>
          <a:xfrm>
            <a:off x="868680" y="2386584"/>
            <a:ext cx="6281928" cy="3648456"/>
          </a:xfrm>
        </p:spPr>
        <p:txBody>
          <a:bodyPr vert="horz" lIns="91440" tIns="45720" rIns="91440" bIns="45720" rtlCol="0">
            <a:normAutofit/>
          </a:bodyPr>
          <a:lstStyle/>
          <a:p>
            <a:pPr>
              <a:lnSpc>
                <a:spcPct val="90000"/>
              </a:lnSpc>
            </a:pPr>
            <a:r>
              <a:rPr lang="en-US" sz="1700" b="0" i="0" dirty="0">
                <a:effectLst/>
              </a:rPr>
              <a:t>Kristen is the former Police Chief of the Aurora IL Police Department (Ret.). In Kristen’s 30-year career in law enforcement, she blazed trails: she became the first woman Lieutenant in 2008, first woman Commander in 2010, and eventually the first woman Chief in her department’s history in January of 2016. Kristen was also the Chief on watch during a mass shooting in her hometown Aurora, IL.</a:t>
            </a:r>
          </a:p>
          <a:p>
            <a:pPr>
              <a:lnSpc>
                <a:spcPct val="90000"/>
              </a:lnSpc>
            </a:pPr>
            <a:r>
              <a:rPr lang="en-US" sz="1700" b="0" i="0" dirty="0">
                <a:effectLst/>
              </a:rPr>
              <a:t>Since retiring from the department, Kristen has now stepped into her new career as a professional speaker and consultant for organizations and police departments focused on the areas of leadership, women empowerment, positive psychology, and mass shooting prevention.</a:t>
            </a:r>
          </a:p>
          <a:p>
            <a:pPr>
              <a:lnSpc>
                <a:spcPct val="90000"/>
              </a:lnSpc>
            </a:pPr>
            <a:r>
              <a:rPr lang="en-US" sz="1700" b="0" i="0" dirty="0">
                <a:effectLst/>
              </a:rPr>
              <a:t>Kristen is also the author of Reimagining Blue: Thoughts on Life, Leadership, and a New Way Forward in Policing, a passionate and personal memoir of a misunderstood profession through the vantage point of a female police chief.</a:t>
            </a:r>
          </a:p>
          <a:p>
            <a:pPr indent="-182880">
              <a:lnSpc>
                <a:spcPct val="90000"/>
              </a:lnSpc>
              <a:buFont typeface="Garamond" pitchFamily="18" charset="0"/>
              <a:buChar char="◦"/>
            </a:pPr>
            <a:endParaRPr lang="en-US" sz="1700" dirty="0"/>
          </a:p>
        </p:txBody>
      </p:sp>
      <p:pic>
        <p:nvPicPr>
          <p:cNvPr id="1026" name="Picture 2" descr="A person in a blue suit&#10;&#10;Description automatically generated">
            <a:extLst>
              <a:ext uri="{FF2B5EF4-FFF2-40B4-BE49-F238E27FC236}">
                <a16:creationId xmlns:a16="http://schemas.microsoft.com/office/drawing/2014/main" id="{8B7F2D78-0BC7-3D5B-18A2-7AC60B9243EF}"/>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3190" r="-2" b="-2"/>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503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718</TotalTime>
  <Words>5539</Words>
  <Application>Microsoft Office PowerPoint</Application>
  <PresentationFormat>Widescreen</PresentationFormat>
  <Paragraphs>114</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Amasis MT Pro Black</vt:lpstr>
      <vt:lpstr>Aptos</vt:lpstr>
      <vt:lpstr>Garamond</vt:lpstr>
      <vt:lpstr>Times New Roman</vt:lpstr>
      <vt:lpstr>SavonVTI</vt:lpstr>
      <vt:lpstr>   GUEST SPEAKER PROFILES</vt:lpstr>
      <vt:lpstr> Devon Clunis  CEO, Clunis Consulting  ‘The Power of Knowing . . . Examining Our Lives Through an EDI Lens’ </vt:lpstr>
      <vt:lpstr>Amira Elghawaby  Canada’s Special Representative on Combatting Islamophobia   ‘Compassionate Approaches to Emergency Responses’</vt:lpstr>
      <vt:lpstr>Chief Nishan Duraiappah - Peel Regional Police Service Immediate Past President - Ontario Association of Chiefs of Police  ‘New Community Safety &amp; Policing Act, 2019’</vt:lpstr>
      <vt:lpstr>   Chief Jim MacSween York Regional Police Service President – Ontario Association of Chiefs of Police ‘New Community Safety &amp; Policing Act, 2019’   </vt:lpstr>
      <vt:lpstr>Jason Fraser - General Counsel, York Regional Police  Legal Advisor – Ontario Association of Chiefs of Police   ‘New Community Safety &amp; Policing Act, 2019 – Regulations’ </vt:lpstr>
      <vt:lpstr>Michael Munroe - Director  University of Toronto - Campus Safety Service</vt:lpstr>
      <vt:lpstr>Barry A. Horrobin, B.A., M.A., CLEP, CMM-III  Director of Planning &amp; Physical Resources - Windsor Police Service  Professional Planner &amp; Environmental Criminologist  ‘Leveraging Inclusivity to Design Safer Learning Facilities and Spaces’</vt:lpstr>
      <vt:lpstr>Kristen Ziman Former Police Chief of the Aurora IL Police Department (Ret.) Speaker | Author | Leader | Change Agent</vt:lpstr>
      <vt:lpstr> Sergeant Robert Chevalier –  Toronto Police Service Co-Chair – ‘Serving With Pride’  “Adding Colour to the Blue Line…Representing the 2SLGBTQIA+ Community.” </vt:lpstr>
      <vt:lpstr> Inspector Jack Gurr Toronto Police Service  ‘Managing the Protests and What We’ve Learned’ </vt:lpstr>
      <vt:lpstr>   Sam Erry  CEO Former Deputy Solicitor General  ‘Inclusive Leadership to Enable Transformation’   </vt:lpstr>
      <vt:lpstr> Lynn Logan, FCPA, FCA, MBA, ICD.D Vice President, Operations &amp; Finance Western University  ‘Inclusive Leadership to Enable Transformation’ </vt:lpstr>
      <vt:lpstr> Matt Torigian  Chief Strategy Officer – Public Safety- Niche Technology  ‘Inclusive Leadership to Enable Transformation’  </vt:lpstr>
      <vt:lpstr>  Julie Craddock  Deputy Chief Sarnia Police Service  ‘Practicing Authentic Inclusion’ </vt:lpstr>
      <vt:lpstr> Jacqueline Edwards President –  Association of Black Law Enforcers ‘Practicing Authentic Inclusion’ </vt:lpstr>
      <vt:lpstr> Vicki Monto Staff Sergeant Sault Ste. Marie Police Service ‘Practicing Authentic Inclusion’ </vt:lpstr>
      <vt:lpstr>Constable Zelda Elijah  Anishinabek Police Service  ‘Let’s Begin With The Truth’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Hosted by Western University  May 13 – 16, 2024 Four Points by Sheraton Hotel 1150 Wellington Rd. London, Ontario</dc:title>
  <dc:creator>Ethan Butler</dc:creator>
  <cp:lastModifiedBy>Ryan Dow</cp:lastModifiedBy>
  <cp:revision>5</cp:revision>
  <dcterms:created xsi:type="dcterms:W3CDTF">2024-03-13T21:38:16Z</dcterms:created>
  <dcterms:modified xsi:type="dcterms:W3CDTF">2024-04-26T20:27:22Z</dcterms:modified>
</cp:coreProperties>
</file>